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7" r:id="rId3"/>
    <p:sldId id="258" r:id="rId4"/>
    <p:sldId id="262" r:id="rId5"/>
    <p:sldId id="263" r:id="rId6"/>
    <p:sldId id="259" r:id="rId7"/>
    <p:sldId id="260"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4" r:id="rId27"/>
    <p:sldId id="302" r:id="rId28"/>
    <p:sldId id="309" r:id="rId29"/>
    <p:sldId id="303" r:id="rId30"/>
    <p:sldId id="304" r:id="rId31"/>
    <p:sldId id="306" r:id="rId32"/>
    <p:sldId id="310" r:id="rId33"/>
    <p:sldId id="311"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281"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4EDA77D-5E26-440E-A18B-B76B6204C7E8}" type="datetimeFigureOut">
              <a:rPr lang="en-US" smtClean="0"/>
              <a:t>10/21/2012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AF70FC-91E5-48B1-BB09-397B000AAF23}" type="slidenum">
              <a:rPr lang="en-US" smtClean="0"/>
              <a:t>‹#›</a:t>
            </a:fld>
            <a:endParaRPr lang="en-US"/>
          </a:p>
        </p:txBody>
      </p:sp>
    </p:spTree>
    <p:extLst>
      <p:ext uri="{BB962C8B-B14F-4D97-AF65-F5344CB8AC3E}">
        <p14:creationId xmlns:p14="http://schemas.microsoft.com/office/powerpoint/2010/main" val="3794745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8DBA1D-E38A-4735-A905-7FFB8695871A}" type="datetimeFigureOut">
              <a:rPr lang="en-US" smtClean="0"/>
              <a:t>10/21/2012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84C5B0-4C48-48AD-BBBF-784BC10A812D}" type="slidenum">
              <a:rPr lang="en-US" smtClean="0"/>
              <a:t>‹#›</a:t>
            </a:fld>
            <a:endParaRPr lang="en-US"/>
          </a:p>
        </p:txBody>
      </p:sp>
    </p:spTree>
    <p:extLst>
      <p:ext uri="{BB962C8B-B14F-4D97-AF65-F5344CB8AC3E}">
        <p14:creationId xmlns:p14="http://schemas.microsoft.com/office/powerpoint/2010/main" val="1064067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4C5B0-4C48-48AD-BBBF-784BC10A812D}" type="slidenum">
              <a:rPr lang="en-US" smtClean="0"/>
              <a:t>4</a:t>
            </a:fld>
            <a:endParaRPr lang="en-US"/>
          </a:p>
        </p:txBody>
      </p:sp>
    </p:spTree>
    <p:extLst>
      <p:ext uri="{BB962C8B-B14F-4D97-AF65-F5344CB8AC3E}">
        <p14:creationId xmlns:p14="http://schemas.microsoft.com/office/powerpoint/2010/main" val="300041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212278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174490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2625885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309726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2833599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186507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911107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3497166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25764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2854049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04866-A0EF-41F6-A82E-ECDEEC5DFD39}" type="datetimeFigureOut">
              <a:rPr lang="en-US" smtClean="0"/>
              <a:t>10/21/2012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993F5C-A338-4F5C-BDB3-32562E59DB09}" type="slidenum">
              <a:rPr lang="en-US" smtClean="0"/>
              <a:t>‹#›</a:t>
            </a:fld>
            <a:endParaRPr lang="en-US" dirty="0"/>
          </a:p>
        </p:txBody>
      </p:sp>
    </p:spTree>
    <p:extLst>
      <p:ext uri="{BB962C8B-B14F-4D97-AF65-F5344CB8AC3E}">
        <p14:creationId xmlns:p14="http://schemas.microsoft.com/office/powerpoint/2010/main" val="2395278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104866-A0EF-41F6-A82E-ECDEEC5DFD39}" type="datetimeFigureOut">
              <a:rPr lang="en-US" smtClean="0"/>
              <a:t>10/21/2012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93F5C-A338-4F5C-BDB3-32562E59DB09}" type="slidenum">
              <a:rPr lang="en-US" smtClean="0"/>
              <a:t>‹#›</a:t>
            </a:fld>
            <a:endParaRPr lang="en-US" dirty="0"/>
          </a:p>
        </p:txBody>
      </p:sp>
    </p:spTree>
    <p:extLst>
      <p:ext uri="{BB962C8B-B14F-4D97-AF65-F5344CB8AC3E}">
        <p14:creationId xmlns:p14="http://schemas.microsoft.com/office/powerpoint/2010/main" val="3373262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362200"/>
            <a:ext cx="7772400" cy="1470025"/>
          </a:xfrm>
          <a:effectLst>
            <a:softEdge rad="635000"/>
          </a:effectLst>
        </p:spPr>
        <p:txBody>
          <a:bodyPr>
            <a:prstTxWarp prst="textDeflateBottom">
              <a:avLst/>
            </a:prstTxWarp>
          </a:bodyPr>
          <a:lstStyle/>
          <a:p>
            <a:r>
              <a:rPr lang="en-US" b="1" dirty="0" smtClean="0">
                <a:solidFill>
                  <a:srgbClr val="0070C0"/>
                </a:solidFill>
                <a:effectLst/>
              </a:rPr>
              <a:t>SUPERVISING CLASSIFIED STAFF</a:t>
            </a:r>
            <a:endParaRPr lang="en-US" b="1" dirty="0">
              <a:solidFill>
                <a:srgbClr val="0070C0"/>
              </a:solidFill>
              <a:effectLst/>
            </a:endParaRPr>
          </a:p>
        </p:txBody>
      </p:sp>
      <p:sp>
        <p:nvSpPr>
          <p:cNvPr id="3" name="Subtitle 2"/>
          <p:cNvSpPr>
            <a:spLocks noGrp="1"/>
          </p:cNvSpPr>
          <p:nvPr>
            <p:ph type="subTitle" idx="1"/>
          </p:nvPr>
        </p:nvSpPr>
        <p:spPr>
          <a:xfrm>
            <a:off x="1371600" y="3810000"/>
            <a:ext cx="6400800" cy="4572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effectLst>
            <a:glow rad="228600">
              <a:schemeClr val="accent1">
                <a:satMod val="175000"/>
                <a:alpha val="40000"/>
              </a:schemeClr>
            </a:glow>
            <a:reflection blurRad="6350" stA="50000" endA="300" endPos="55000" dir="5400000" sy="-100000" algn="bl" rotWithShape="0"/>
          </a:effectLst>
        </p:spPr>
        <p:txBody>
          <a:bodyPr>
            <a:normAutofit/>
          </a:bodyPr>
          <a:lstStyle/>
          <a:p>
            <a:r>
              <a:rPr lang="en-US" sz="2000" b="1" dirty="0" smtClean="0">
                <a:solidFill>
                  <a:schemeClr val="tx2">
                    <a:lumMod val="60000"/>
                    <a:lumOff val="40000"/>
                  </a:schemeClr>
                </a:solidFill>
                <a:latin typeface="Eras Bold ITC" pitchFamily="34" charset="0"/>
              </a:rPr>
              <a:t>Secrets of a Successful Manager</a:t>
            </a:r>
            <a:endParaRPr lang="en-US" sz="2000" b="1" dirty="0">
              <a:solidFill>
                <a:schemeClr val="tx2">
                  <a:lumMod val="60000"/>
                  <a:lumOff val="40000"/>
                </a:schemeClr>
              </a:solidFill>
              <a:latin typeface="Eras Bold ITC"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1136" y="533400"/>
            <a:ext cx="1584960" cy="1371600"/>
          </a:xfrm>
          <a:prstGeom prst="rect">
            <a:avLst/>
          </a:prstGeom>
          <a:ln>
            <a:noFill/>
          </a:ln>
          <a:effectLst>
            <a:outerShdw blurRad="292100" dist="139700" dir="2700000" algn="tl" rotWithShape="0">
              <a:srgbClr val="333333">
                <a:alpha val="65000"/>
              </a:srgbClr>
            </a:outerShdw>
          </a:effectLst>
        </p:spPr>
      </p:pic>
      <p:sp>
        <p:nvSpPr>
          <p:cNvPr id="6" name="TextBox 5"/>
          <p:cNvSpPr txBox="1"/>
          <p:nvPr/>
        </p:nvSpPr>
        <p:spPr>
          <a:xfrm>
            <a:off x="762000" y="5421868"/>
            <a:ext cx="3733800" cy="830997"/>
          </a:xfrm>
          <a:prstGeom prst="rect">
            <a:avLst/>
          </a:prstGeom>
          <a:noFill/>
        </p:spPr>
        <p:txBody>
          <a:bodyPr wrap="square" rtlCol="0">
            <a:spAutoFit/>
          </a:bodyPr>
          <a:lstStyle/>
          <a:p>
            <a:r>
              <a:rPr lang="en-US" sz="2000" b="1" dirty="0" smtClean="0">
                <a:solidFill>
                  <a:srgbClr val="0070C0"/>
                </a:solidFill>
              </a:rPr>
              <a:t>Dr. Jean Malone</a:t>
            </a:r>
          </a:p>
          <a:p>
            <a:r>
              <a:rPr lang="en-US" sz="1400" b="1" dirty="0" smtClean="0">
                <a:solidFill>
                  <a:srgbClr val="0070C0"/>
                </a:solidFill>
              </a:rPr>
              <a:t>Vice President of Human Resources </a:t>
            </a:r>
          </a:p>
          <a:p>
            <a:r>
              <a:rPr lang="en-US" sz="1400" b="1" dirty="0">
                <a:solidFill>
                  <a:srgbClr val="0070C0"/>
                </a:solidFill>
              </a:rPr>
              <a:t> </a:t>
            </a:r>
            <a:r>
              <a:rPr lang="en-US" sz="1400" b="1" dirty="0" smtClean="0">
                <a:solidFill>
                  <a:srgbClr val="0070C0"/>
                </a:solidFill>
              </a:rPr>
              <a:t>   District Chief Negotiator Emerita</a:t>
            </a:r>
            <a:endParaRPr lang="en-US" sz="1400" b="1" dirty="0">
              <a:solidFill>
                <a:srgbClr val="0070C0"/>
              </a:solidFill>
            </a:endParaRPr>
          </a:p>
        </p:txBody>
      </p:sp>
      <p:sp>
        <p:nvSpPr>
          <p:cNvPr id="7" name="TextBox 6"/>
          <p:cNvSpPr txBox="1"/>
          <p:nvPr/>
        </p:nvSpPr>
        <p:spPr>
          <a:xfrm>
            <a:off x="2971800" y="955705"/>
            <a:ext cx="3429000"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p:spPr>
        <p:txBody>
          <a:bodyPr wrap="square" rtlCol="0">
            <a:spAutoFit/>
          </a:bodyPr>
          <a:lstStyle/>
          <a:p>
            <a:r>
              <a:rPr lang="en-US" b="1" dirty="0" smtClean="0">
                <a:solidFill>
                  <a:srgbClr val="0070C0"/>
                </a:solidFill>
              </a:rPr>
              <a:t>2012 ACBO Training Institute</a:t>
            </a:r>
            <a:endParaRPr lang="en-US" b="1" dirty="0">
              <a:solidFill>
                <a:srgbClr val="0070C0"/>
              </a:solidFill>
            </a:endParaRPr>
          </a:p>
        </p:txBody>
      </p:sp>
    </p:spTree>
    <p:extLst>
      <p:ext uri="{BB962C8B-B14F-4D97-AF65-F5344CB8AC3E}">
        <p14:creationId xmlns:p14="http://schemas.microsoft.com/office/powerpoint/2010/main" val="5063123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r>
              <a:rPr lang="en-US" b="1" dirty="0" smtClean="0">
                <a:solidFill>
                  <a:srgbClr val="0070C0"/>
                </a:solidFill>
              </a:rPr>
              <a:t>STATEMENT 5:  </a:t>
            </a:r>
            <a:r>
              <a:rPr lang="en-US" b="1" dirty="0">
                <a:solidFill>
                  <a:srgbClr val="0070C0"/>
                </a:solidFill>
              </a:rPr>
              <a:t>You look </a:t>
            </a:r>
            <a:r>
              <a:rPr lang="en-US" b="1" dirty="0" smtClean="0">
                <a:solidFill>
                  <a:srgbClr val="0070C0"/>
                </a:solidFill>
              </a:rPr>
              <a:t>terrific today – very professional.  </a:t>
            </a:r>
            <a:endParaRPr lang="en-US" b="1" dirty="0">
              <a:solidFill>
                <a:srgbClr val="0070C0"/>
              </a:solidFill>
            </a:endParaRPr>
          </a:p>
        </p:txBody>
      </p:sp>
    </p:spTree>
    <p:extLst>
      <p:ext uri="{BB962C8B-B14F-4D97-AF65-F5344CB8AC3E}">
        <p14:creationId xmlns:p14="http://schemas.microsoft.com/office/powerpoint/2010/main" val="4022229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lvl="0" indent="0">
              <a:buNone/>
            </a:pPr>
            <a:r>
              <a:rPr lang="en-US" b="1" dirty="0" smtClean="0">
                <a:solidFill>
                  <a:srgbClr val="0070C0"/>
                </a:solidFill>
              </a:rPr>
              <a:t>STATEMENT 6</a:t>
            </a:r>
            <a:r>
              <a:rPr lang="en-US" dirty="0" smtClean="0">
                <a:solidFill>
                  <a:srgbClr val="0070C0"/>
                </a:solidFill>
              </a:rPr>
              <a:t>:   </a:t>
            </a:r>
            <a:r>
              <a:rPr lang="en-US" b="1" dirty="0">
                <a:solidFill>
                  <a:srgbClr val="0070C0"/>
                </a:solidFill>
              </a:rPr>
              <a:t>It would work better for me if I could explain my version of the story out loud before you ask questions. </a:t>
            </a:r>
          </a:p>
          <a:p>
            <a:pPr marL="0" indent="0">
              <a:buNone/>
            </a:pPr>
            <a:r>
              <a:rPr lang="en-US" b="1" dirty="0" smtClean="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23359883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lvl="0" indent="0">
              <a:buNone/>
            </a:pPr>
            <a:r>
              <a:rPr lang="en-US" b="1" dirty="0" smtClean="0">
                <a:solidFill>
                  <a:srgbClr val="0070C0"/>
                </a:solidFill>
              </a:rPr>
              <a:t>STATEMENT 7:  You have improved </a:t>
            </a:r>
            <a:r>
              <a:rPr lang="en-US" b="1" dirty="0">
                <a:solidFill>
                  <a:srgbClr val="0070C0"/>
                </a:solidFill>
              </a:rPr>
              <a:t>a lot this week. </a:t>
            </a:r>
            <a:r>
              <a:rPr lang="en-US" b="1" dirty="0" smtClean="0">
                <a:solidFill>
                  <a:srgbClr val="0070C0"/>
                </a:solidFill>
              </a:rPr>
              <a:t> Our timeline for meeting the budget deadlines seems to be back on target.</a:t>
            </a:r>
            <a:endParaRPr lang="en-US" b="1" dirty="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37520733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endParaRPr lang="en-US" dirty="0" smtClean="0"/>
          </a:p>
          <a:p>
            <a:pPr marL="0" lvl="0" indent="0">
              <a:buNone/>
            </a:pPr>
            <a:r>
              <a:rPr lang="en-US" b="1" dirty="0" smtClean="0">
                <a:solidFill>
                  <a:srgbClr val="0070C0"/>
                </a:solidFill>
              </a:rPr>
              <a:t>STATEMENT 8: </a:t>
            </a:r>
            <a:r>
              <a:rPr lang="en-US" b="1" dirty="0">
                <a:solidFill>
                  <a:srgbClr val="0070C0"/>
                </a:solidFill>
              </a:rPr>
              <a:t>I find it difficult to </a:t>
            </a:r>
            <a:r>
              <a:rPr lang="en-US" b="1" dirty="0" smtClean="0">
                <a:solidFill>
                  <a:srgbClr val="0070C0"/>
                </a:solidFill>
              </a:rPr>
              <a:t>read the budget summary you </a:t>
            </a:r>
            <a:r>
              <a:rPr lang="en-US" b="1" dirty="0">
                <a:solidFill>
                  <a:srgbClr val="0070C0"/>
                </a:solidFill>
              </a:rPr>
              <a:t>prepared because it is so messy. </a:t>
            </a:r>
          </a:p>
          <a:p>
            <a:pPr marL="0" indent="0">
              <a:buNone/>
            </a:pPr>
            <a:endParaRPr lang="en-US" b="1" dirty="0" smtClean="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40957393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lvl="0" indent="0">
              <a:buNone/>
            </a:pPr>
            <a:r>
              <a:rPr lang="en-US" b="1" dirty="0" smtClean="0">
                <a:solidFill>
                  <a:srgbClr val="0070C0"/>
                </a:solidFill>
              </a:rPr>
              <a:t>STATEMENT 9:  It works much better when </a:t>
            </a:r>
            <a:r>
              <a:rPr lang="en-US" b="1" dirty="0">
                <a:solidFill>
                  <a:srgbClr val="0070C0"/>
                </a:solidFill>
              </a:rPr>
              <a:t>you had the opportunity to </a:t>
            </a:r>
            <a:r>
              <a:rPr lang="en-US" b="1" dirty="0" smtClean="0">
                <a:solidFill>
                  <a:srgbClr val="0070C0"/>
                </a:solidFill>
              </a:rPr>
              <a:t>set your own priorities instead </a:t>
            </a:r>
            <a:r>
              <a:rPr lang="en-US" b="1" dirty="0">
                <a:solidFill>
                  <a:srgbClr val="0070C0"/>
                </a:solidFill>
              </a:rPr>
              <a:t>of my having to </a:t>
            </a:r>
            <a:r>
              <a:rPr lang="en-US" b="1" dirty="0" smtClean="0">
                <a:solidFill>
                  <a:srgbClr val="0070C0"/>
                </a:solidFill>
              </a:rPr>
              <a:t>do that for you. </a:t>
            </a:r>
            <a:endParaRPr lang="en-US" b="1" dirty="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18989275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b="1" dirty="0" smtClean="0">
                <a:solidFill>
                  <a:srgbClr val="0070C0"/>
                </a:solidFill>
              </a:rPr>
              <a:t>STATEMENT 10:  I have gotten several questions about our procedure for direct deposit of warrants.  I will need to review that with you today.</a:t>
            </a:r>
            <a:endParaRPr lang="en-US" b="1" dirty="0">
              <a:solidFill>
                <a:srgbClr val="0070C0"/>
              </a:solidFill>
            </a:endParaRPr>
          </a:p>
        </p:txBody>
      </p:sp>
    </p:spTree>
    <p:extLst>
      <p:ext uri="{BB962C8B-B14F-4D97-AF65-F5344CB8AC3E}">
        <p14:creationId xmlns:p14="http://schemas.microsoft.com/office/powerpoint/2010/main" val="8224256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Textbook Characteristics of a Good Manager</a:t>
            </a:r>
            <a:br>
              <a:rPr lang="en-US" b="1" dirty="0" smtClean="0">
                <a:solidFill>
                  <a:srgbClr val="0070C0"/>
                </a:solidFill>
              </a:rPr>
            </a:br>
            <a:endParaRPr lang="en-US" dirty="0"/>
          </a:p>
        </p:txBody>
      </p:sp>
      <p:sp>
        <p:nvSpPr>
          <p:cNvPr id="3" name="Content Placeholder 2"/>
          <p:cNvSpPr>
            <a:spLocks noGrp="1"/>
          </p:cNvSpPr>
          <p:nvPr>
            <p:ph idx="1"/>
          </p:nvPr>
        </p:nvSpPr>
        <p:spPr/>
        <p:txBody>
          <a:bodyPr>
            <a:normAutofit lnSpcReduction="10000"/>
          </a:bodyPr>
          <a:lstStyle/>
          <a:p>
            <a:pPr marL="0" lvl="0" indent="0">
              <a:buNone/>
            </a:pPr>
            <a:endParaRPr lang="en-US" b="1" u="sng" dirty="0" smtClean="0">
              <a:solidFill>
                <a:srgbClr val="0070C0"/>
              </a:solidFill>
            </a:endParaRPr>
          </a:p>
          <a:p>
            <a:pPr marL="0" lvl="0" indent="0">
              <a:buNone/>
            </a:pPr>
            <a:r>
              <a:rPr lang="en-US" b="1" u="sng" dirty="0">
                <a:solidFill>
                  <a:srgbClr val="0070C0"/>
                </a:solidFill>
              </a:rPr>
              <a:t>Honest</a:t>
            </a:r>
            <a:r>
              <a:rPr lang="en-US" b="1" dirty="0">
                <a:solidFill>
                  <a:srgbClr val="0070C0"/>
                </a:solidFill>
              </a:rPr>
              <a:t> — Display sincerity, integrity, and candor in all your actions. </a:t>
            </a:r>
            <a:r>
              <a:rPr lang="en-US" b="1" dirty="0" smtClean="0">
                <a:solidFill>
                  <a:srgbClr val="0070C0"/>
                </a:solidFill>
              </a:rPr>
              <a:t> Deceptive </a:t>
            </a:r>
            <a:r>
              <a:rPr lang="en-US" b="1" dirty="0">
                <a:solidFill>
                  <a:srgbClr val="0070C0"/>
                </a:solidFill>
              </a:rPr>
              <a:t>behavior will not inspire trust. </a:t>
            </a:r>
          </a:p>
          <a:p>
            <a:pPr marL="0" indent="0">
              <a:buNone/>
            </a:pPr>
            <a:endParaRPr lang="en-US" b="1" dirty="0" smtClean="0">
              <a:solidFill>
                <a:srgbClr val="0070C0"/>
              </a:solidFill>
            </a:endParaRPr>
          </a:p>
          <a:p>
            <a:pPr marL="0" indent="0">
              <a:buNone/>
            </a:pPr>
            <a:endParaRPr lang="en-US" b="1" dirty="0">
              <a:solidFill>
                <a:srgbClr val="0070C0"/>
              </a:solidFill>
            </a:endParaRPr>
          </a:p>
          <a:p>
            <a:pPr marL="0" indent="0">
              <a:buNone/>
            </a:pPr>
            <a:endParaRPr lang="en-US" b="1" dirty="0" smtClean="0">
              <a:solidFill>
                <a:srgbClr val="0070C0"/>
              </a:solidFill>
            </a:endParaRPr>
          </a:p>
          <a:p>
            <a:pPr marL="0" indent="0">
              <a:buNone/>
            </a:pPr>
            <a:endParaRPr lang="en-US" b="1" dirty="0" smtClean="0">
              <a:solidFill>
                <a:srgbClr val="0070C0"/>
              </a:solidFill>
            </a:endParaRPr>
          </a:p>
          <a:p>
            <a:pPr marL="0" lv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p>
          <a:p>
            <a:pPr marL="0" lvl="0" indent="0" algn="r">
              <a:buNone/>
            </a:pPr>
            <a:endParaRPr lang="en-US" b="1" dirty="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319469100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Textbook </a:t>
            </a:r>
            <a:r>
              <a:rPr lang="en-US" b="1" dirty="0">
                <a:solidFill>
                  <a:srgbClr val="0070C0"/>
                </a:solidFill>
              </a:rPr>
              <a:t>Characteristics of a Good Manager</a:t>
            </a:r>
            <a:br>
              <a:rPr lang="en-US" b="1" dirty="0">
                <a:solidFill>
                  <a:srgbClr val="0070C0"/>
                </a:solidFill>
              </a:rPr>
            </a:br>
            <a:endParaRPr lang="en-US" dirty="0"/>
          </a:p>
        </p:txBody>
      </p:sp>
      <p:sp>
        <p:nvSpPr>
          <p:cNvPr id="3" name="Content Placeholder 2"/>
          <p:cNvSpPr>
            <a:spLocks noGrp="1"/>
          </p:cNvSpPr>
          <p:nvPr>
            <p:ph idx="1"/>
          </p:nvPr>
        </p:nvSpPr>
        <p:spPr/>
        <p:txBody>
          <a:bodyPr>
            <a:normAutofit lnSpcReduction="10000"/>
          </a:bodyPr>
          <a:lstStyle/>
          <a:p>
            <a:pPr marL="0" lvl="0" indent="0">
              <a:buNone/>
            </a:pPr>
            <a:endParaRPr lang="en-US" b="1" u="sng" dirty="0" smtClean="0">
              <a:solidFill>
                <a:srgbClr val="0070C0"/>
              </a:solidFill>
            </a:endParaRPr>
          </a:p>
          <a:p>
            <a:pPr marL="0" lvl="0" indent="0">
              <a:buNone/>
            </a:pPr>
            <a:r>
              <a:rPr lang="en-US" b="1" u="sng" dirty="0" smtClean="0">
                <a:solidFill>
                  <a:srgbClr val="0070C0"/>
                </a:solidFill>
              </a:rPr>
              <a:t>Competent</a:t>
            </a:r>
            <a:r>
              <a:rPr lang="en-US" b="1" dirty="0" smtClean="0">
                <a:solidFill>
                  <a:srgbClr val="0070C0"/>
                </a:solidFill>
              </a:rPr>
              <a:t> </a:t>
            </a:r>
            <a:r>
              <a:rPr lang="en-US" b="1" dirty="0">
                <a:solidFill>
                  <a:srgbClr val="0070C0"/>
                </a:solidFill>
              </a:rPr>
              <a:t>— Base your actions on reason and moral principles. </a:t>
            </a:r>
            <a:r>
              <a:rPr lang="en-US" b="1" dirty="0" smtClean="0">
                <a:solidFill>
                  <a:srgbClr val="0070C0"/>
                </a:solidFill>
              </a:rPr>
              <a:t> Do </a:t>
            </a:r>
            <a:r>
              <a:rPr lang="en-US" b="1" dirty="0">
                <a:solidFill>
                  <a:srgbClr val="0070C0"/>
                </a:solidFill>
              </a:rPr>
              <a:t>not make decisions based on childlike emotional desires or feelings. </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lgn="r">
              <a:buNone/>
            </a:pPr>
            <a:r>
              <a:rPr lang="en-US" sz="1300" b="1" dirty="0">
                <a:solidFill>
                  <a:srgbClr val="0070C0"/>
                </a:solidFill>
              </a:rPr>
              <a:t>Traits of a Good Leader:  </a:t>
            </a:r>
            <a:r>
              <a:rPr lang="en-US" sz="1300" dirty="0">
                <a:solidFill>
                  <a:srgbClr val="0070C0"/>
                </a:solidFill>
              </a:rPr>
              <a:t>compiled by the Santa Clara University and the Tom Peters </a:t>
            </a:r>
            <a:r>
              <a:rPr lang="en-US" sz="1300" dirty="0" smtClean="0">
                <a:solidFill>
                  <a:srgbClr val="0070C0"/>
                </a:solidFill>
              </a:rPr>
              <a:t>Group</a:t>
            </a:r>
            <a:endParaRPr lang="en-US" sz="1300" dirty="0"/>
          </a:p>
        </p:txBody>
      </p:sp>
    </p:spTree>
    <p:extLst>
      <p:ext uri="{BB962C8B-B14F-4D97-AF65-F5344CB8AC3E}">
        <p14:creationId xmlns:p14="http://schemas.microsoft.com/office/powerpoint/2010/main" val="34905474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Textbook </a:t>
            </a:r>
            <a:r>
              <a:rPr lang="en-US" b="1" dirty="0">
                <a:solidFill>
                  <a:srgbClr val="0070C0"/>
                </a:solidFill>
              </a:rPr>
              <a:t>Characteristics of a Good Manager</a:t>
            </a:r>
            <a:br>
              <a:rPr lang="en-US" b="1" dirty="0">
                <a:solidFill>
                  <a:srgbClr val="0070C0"/>
                </a:solidFill>
              </a:rPr>
            </a:br>
            <a:endParaRPr lang="en-US" dirty="0"/>
          </a:p>
        </p:txBody>
      </p:sp>
      <p:sp>
        <p:nvSpPr>
          <p:cNvPr id="3" name="Content Placeholder 2"/>
          <p:cNvSpPr>
            <a:spLocks noGrp="1"/>
          </p:cNvSpPr>
          <p:nvPr>
            <p:ph idx="1"/>
          </p:nvPr>
        </p:nvSpPr>
        <p:spPr/>
        <p:txBody>
          <a:bodyPr>
            <a:normAutofit/>
          </a:bodyPr>
          <a:lstStyle/>
          <a:p>
            <a:pPr marL="0" lvl="0" indent="0">
              <a:buNone/>
            </a:pPr>
            <a:endParaRPr lang="en-US" b="1" u="sng" dirty="0" smtClean="0">
              <a:solidFill>
                <a:srgbClr val="0070C0"/>
              </a:solidFill>
            </a:endParaRPr>
          </a:p>
          <a:p>
            <a:pPr marL="0" lvl="0" indent="0">
              <a:buNone/>
            </a:pPr>
            <a:r>
              <a:rPr lang="en-US" b="1" u="sng" dirty="0" smtClean="0">
                <a:solidFill>
                  <a:srgbClr val="0070C0"/>
                </a:solidFill>
              </a:rPr>
              <a:t>Forward-looking</a:t>
            </a:r>
            <a:r>
              <a:rPr lang="en-US" b="1" dirty="0" smtClean="0">
                <a:solidFill>
                  <a:srgbClr val="0070C0"/>
                </a:solidFill>
              </a:rPr>
              <a:t> </a:t>
            </a:r>
            <a:r>
              <a:rPr lang="en-US" b="1" dirty="0">
                <a:solidFill>
                  <a:srgbClr val="0070C0"/>
                </a:solidFill>
              </a:rPr>
              <a:t>— Set goals and have a vision of the future. </a:t>
            </a:r>
            <a:r>
              <a:rPr lang="en-US" b="1" dirty="0" smtClean="0">
                <a:solidFill>
                  <a:srgbClr val="0070C0"/>
                </a:solidFill>
              </a:rPr>
              <a:t> The </a:t>
            </a:r>
            <a:r>
              <a:rPr lang="en-US" b="1" dirty="0">
                <a:solidFill>
                  <a:srgbClr val="0070C0"/>
                </a:solidFill>
              </a:rPr>
              <a:t>vision must be owned throughout the organization. </a:t>
            </a:r>
            <a:r>
              <a:rPr lang="en-US" b="1" dirty="0" smtClean="0">
                <a:solidFill>
                  <a:srgbClr val="0070C0"/>
                </a:solidFill>
              </a:rPr>
              <a:t> Effective </a:t>
            </a:r>
            <a:r>
              <a:rPr lang="en-US" b="1" dirty="0">
                <a:solidFill>
                  <a:srgbClr val="0070C0"/>
                </a:solidFill>
              </a:rPr>
              <a:t>leaders envision what they want and how to get it. They habitually pick priorities stemming from their basic values. </a:t>
            </a:r>
            <a:endParaRPr lang="en-US" b="1" dirty="0" smtClean="0">
              <a:solidFill>
                <a:srgbClr val="0070C0"/>
              </a:solidFill>
            </a:endParaRPr>
          </a:p>
          <a:p>
            <a:pPr marL="0" lvl="0" indent="0">
              <a:buNone/>
            </a:pPr>
            <a:endParaRPr lang="en-US" b="1" dirty="0" smtClean="0">
              <a:solidFill>
                <a:srgbClr val="0070C0"/>
              </a:solidFill>
            </a:endParaRPr>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lv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39447414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Textbook </a:t>
            </a:r>
            <a:r>
              <a:rPr lang="en-US" b="1" dirty="0">
                <a:solidFill>
                  <a:srgbClr val="0070C0"/>
                </a:solidFill>
              </a:rPr>
              <a:t>Characteristics of a Good Manager</a:t>
            </a:r>
            <a:br>
              <a:rPr lang="en-US" b="1" dirty="0">
                <a:solidFill>
                  <a:srgbClr val="0070C0"/>
                </a:solidFill>
              </a:rPr>
            </a:br>
            <a:endParaRPr lang="en-US" dirty="0"/>
          </a:p>
        </p:txBody>
      </p:sp>
      <p:sp>
        <p:nvSpPr>
          <p:cNvPr id="3" name="Content Placeholder 2"/>
          <p:cNvSpPr>
            <a:spLocks noGrp="1"/>
          </p:cNvSpPr>
          <p:nvPr>
            <p:ph idx="1"/>
          </p:nvPr>
        </p:nvSpPr>
        <p:spPr/>
        <p:txBody>
          <a:bodyPr>
            <a:normAutofit/>
          </a:bodyPr>
          <a:lstStyle/>
          <a:p>
            <a:pPr marL="0" lvl="0" indent="0">
              <a:buNone/>
            </a:pPr>
            <a:endParaRPr lang="en-US" b="1" u="sng" dirty="0" smtClean="0">
              <a:solidFill>
                <a:srgbClr val="0070C0"/>
              </a:solidFill>
            </a:endParaRPr>
          </a:p>
          <a:p>
            <a:pPr marL="0" lvl="0" indent="0">
              <a:buNone/>
            </a:pPr>
            <a:r>
              <a:rPr lang="en-US" b="1" u="sng" dirty="0" smtClean="0">
                <a:solidFill>
                  <a:srgbClr val="0070C0"/>
                </a:solidFill>
              </a:rPr>
              <a:t>Inspiring</a:t>
            </a:r>
            <a:r>
              <a:rPr lang="en-US" b="1" dirty="0" smtClean="0">
                <a:solidFill>
                  <a:srgbClr val="0070C0"/>
                </a:solidFill>
              </a:rPr>
              <a:t> </a:t>
            </a:r>
            <a:r>
              <a:rPr lang="en-US" b="1" dirty="0">
                <a:solidFill>
                  <a:srgbClr val="0070C0"/>
                </a:solidFill>
              </a:rPr>
              <a:t>— Display confidence in all that you do. </a:t>
            </a:r>
            <a:r>
              <a:rPr lang="en-US" b="1" dirty="0" smtClean="0">
                <a:solidFill>
                  <a:srgbClr val="0070C0"/>
                </a:solidFill>
              </a:rPr>
              <a:t> By </a:t>
            </a:r>
            <a:r>
              <a:rPr lang="en-US" b="1" dirty="0">
                <a:solidFill>
                  <a:srgbClr val="0070C0"/>
                </a:solidFill>
              </a:rPr>
              <a:t>showing endurance in mental, physical, and spiritual stamina, you will inspire others to reach for new heights. </a:t>
            </a:r>
            <a:r>
              <a:rPr lang="en-US" b="1" dirty="0" smtClean="0">
                <a:solidFill>
                  <a:srgbClr val="0070C0"/>
                </a:solidFill>
              </a:rPr>
              <a:t> Take </a:t>
            </a:r>
            <a:r>
              <a:rPr lang="en-US" b="1" dirty="0">
                <a:solidFill>
                  <a:srgbClr val="0070C0"/>
                </a:solidFill>
              </a:rPr>
              <a:t>charge when necessary. </a:t>
            </a:r>
            <a:endParaRPr lang="en-US" b="1" dirty="0" smtClean="0">
              <a:solidFill>
                <a:srgbClr val="0070C0"/>
              </a:solidFill>
            </a:endParaRPr>
          </a:p>
          <a:p>
            <a:pPr marL="0" lvl="0" indent="0">
              <a:buNone/>
            </a:pPr>
            <a:endParaRPr lang="en-US" b="1" dirty="0" smtClean="0">
              <a:solidFill>
                <a:srgbClr val="0070C0"/>
              </a:solidFill>
            </a:endParaRPr>
          </a:p>
          <a:p>
            <a:pPr marL="0" lvl="0" indent="0">
              <a:buNone/>
            </a:pPr>
            <a:endParaRPr lang="en-US" b="1" dirty="0">
              <a:solidFill>
                <a:srgbClr val="0070C0"/>
              </a:solidFill>
            </a:endParaRPr>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lv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8782402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TOPICS</a:t>
            </a:r>
            <a:endParaRPr lang="en-US" b="1" dirty="0">
              <a:solidFill>
                <a:srgbClr val="0070C0"/>
              </a:solidFill>
            </a:endParaRPr>
          </a:p>
        </p:txBody>
      </p:sp>
      <p:sp>
        <p:nvSpPr>
          <p:cNvPr id="3" name="Content Placeholder 2"/>
          <p:cNvSpPr>
            <a:spLocks noGrp="1"/>
          </p:cNvSpPr>
          <p:nvPr>
            <p:ph idx="1"/>
          </p:nvPr>
        </p:nvSpPr>
        <p:spPr/>
        <p:txBody>
          <a:bodyPr>
            <a:normAutofit fontScale="92500"/>
          </a:bodyPr>
          <a:lstStyle/>
          <a:p>
            <a:r>
              <a:rPr lang="en-US" b="1" dirty="0" smtClean="0">
                <a:solidFill>
                  <a:srgbClr val="0070C0"/>
                </a:solidFill>
              </a:rPr>
              <a:t>Introduction</a:t>
            </a:r>
          </a:p>
          <a:p>
            <a:r>
              <a:rPr lang="en-US" b="1" dirty="0" smtClean="0">
                <a:solidFill>
                  <a:srgbClr val="0070C0"/>
                </a:solidFill>
              </a:rPr>
              <a:t>Group exercise – praise, criticism, or feedback?</a:t>
            </a:r>
          </a:p>
          <a:p>
            <a:r>
              <a:rPr lang="en-US" b="1" dirty="0" smtClean="0">
                <a:solidFill>
                  <a:srgbClr val="0070C0"/>
                </a:solidFill>
              </a:rPr>
              <a:t>Textbook characteristics of a good manager</a:t>
            </a:r>
          </a:p>
          <a:p>
            <a:r>
              <a:rPr lang="en-US" b="1" dirty="0" smtClean="0">
                <a:solidFill>
                  <a:srgbClr val="0070C0"/>
                </a:solidFill>
              </a:rPr>
              <a:t>What skills do I need?</a:t>
            </a:r>
          </a:p>
          <a:p>
            <a:r>
              <a:rPr lang="en-US" b="1" dirty="0" smtClean="0">
                <a:solidFill>
                  <a:srgbClr val="0070C0"/>
                </a:solidFill>
              </a:rPr>
              <a:t>Group exercise - evaluating performance</a:t>
            </a:r>
          </a:p>
          <a:p>
            <a:r>
              <a:rPr lang="en-US" b="1" dirty="0" smtClean="0">
                <a:solidFill>
                  <a:srgbClr val="0070C0"/>
                </a:solidFill>
              </a:rPr>
              <a:t>Looking at supervision from the employee’s perspective</a:t>
            </a:r>
          </a:p>
          <a:p>
            <a:r>
              <a:rPr lang="en-US" b="1" dirty="0" smtClean="0">
                <a:solidFill>
                  <a:srgbClr val="0070C0"/>
                </a:solidFill>
              </a:rPr>
              <a:t>Why would I want to be a manager?</a:t>
            </a:r>
          </a:p>
          <a:p>
            <a:endParaRPr lang="en-US" dirty="0" smtClean="0">
              <a:solidFill>
                <a:srgbClr val="0070C0"/>
              </a:solidFill>
            </a:endParaRPr>
          </a:p>
          <a:p>
            <a:endParaRPr lang="en-US" dirty="0">
              <a:solidFill>
                <a:srgbClr val="0070C0"/>
              </a:solidFill>
            </a:endParaRPr>
          </a:p>
        </p:txBody>
      </p:sp>
    </p:spTree>
    <p:extLst>
      <p:ext uri="{BB962C8B-B14F-4D97-AF65-F5344CB8AC3E}">
        <p14:creationId xmlns:p14="http://schemas.microsoft.com/office/powerpoint/2010/main" val="20581012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Textbook </a:t>
            </a:r>
            <a:r>
              <a:rPr lang="en-US" b="1" dirty="0">
                <a:solidFill>
                  <a:srgbClr val="0070C0"/>
                </a:solidFill>
              </a:rPr>
              <a:t>Characteristics of a Good Manager</a:t>
            </a:r>
            <a:br>
              <a:rPr lang="en-US" b="1" dirty="0">
                <a:solidFill>
                  <a:srgbClr val="0070C0"/>
                </a:solidFill>
              </a:rPr>
            </a:br>
            <a:endParaRPr lang="en-US" dirty="0"/>
          </a:p>
        </p:txBody>
      </p:sp>
      <p:sp>
        <p:nvSpPr>
          <p:cNvPr id="3" name="Content Placeholder 2"/>
          <p:cNvSpPr>
            <a:spLocks noGrp="1"/>
          </p:cNvSpPr>
          <p:nvPr>
            <p:ph idx="1"/>
          </p:nvPr>
        </p:nvSpPr>
        <p:spPr/>
        <p:txBody>
          <a:bodyPr>
            <a:normAutofit lnSpcReduction="10000"/>
          </a:bodyPr>
          <a:lstStyle/>
          <a:p>
            <a:pPr marL="0" lvl="0" indent="0">
              <a:buNone/>
            </a:pPr>
            <a:endParaRPr lang="en-US" b="1" dirty="0" smtClean="0"/>
          </a:p>
          <a:p>
            <a:pPr marL="0" lvl="0" indent="0">
              <a:buNone/>
            </a:pPr>
            <a:r>
              <a:rPr lang="en-US" b="1" u="sng" dirty="0" smtClean="0">
                <a:solidFill>
                  <a:srgbClr val="0070C0"/>
                </a:solidFill>
              </a:rPr>
              <a:t>Intelligent</a:t>
            </a:r>
            <a:r>
              <a:rPr lang="en-US" b="1" dirty="0" smtClean="0">
                <a:solidFill>
                  <a:srgbClr val="0070C0"/>
                </a:solidFill>
              </a:rPr>
              <a:t> </a:t>
            </a:r>
            <a:r>
              <a:rPr lang="en-US" b="1" dirty="0">
                <a:solidFill>
                  <a:srgbClr val="0070C0"/>
                </a:solidFill>
              </a:rPr>
              <a:t>— Read, study, and seek challenging assignments. </a:t>
            </a:r>
            <a:endParaRPr lang="en-US" b="1" dirty="0" smtClean="0">
              <a:solidFill>
                <a:srgbClr val="0070C0"/>
              </a:solidFill>
            </a:endParaRPr>
          </a:p>
          <a:p>
            <a:pPr marL="0" lvl="0" indent="0">
              <a:buNone/>
            </a:pPr>
            <a:endParaRPr lang="en-US" b="1" dirty="0">
              <a:solidFill>
                <a:srgbClr val="0070C0"/>
              </a:solidFill>
            </a:endParaRPr>
          </a:p>
          <a:p>
            <a:pPr marL="0" lvl="0" indent="0">
              <a:buNone/>
            </a:pPr>
            <a:endParaRPr lang="en-US" b="1" dirty="0" smtClean="0">
              <a:solidFill>
                <a:srgbClr val="0070C0"/>
              </a:solidFill>
            </a:endParaRPr>
          </a:p>
          <a:p>
            <a:pPr marL="0" lvl="0" indent="0">
              <a:buNone/>
            </a:pPr>
            <a:endParaRPr lang="en-US" b="1" dirty="0" smtClean="0">
              <a:solidFill>
                <a:srgbClr val="0070C0"/>
              </a:solidFill>
            </a:endParaRPr>
          </a:p>
          <a:p>
            <a:pPr marL="0" lvl="0" indent="0">
              <a:buNone/>
            </a:pPr>
            <a:endParaRPr lang="en-US" b="1" dirty="0">
              <a:solidFill>
                <a:srgbClr val="0070C0"/>
              </a:solidFill>
            </a:endParaRPr>
          </a:p>
          <a:p>
            <a:pPr marL="0" lvl="0" indent="0">
              <a:buNone/>
            </a:pPr>
            <a:endParaRPr lang="en-US" b="1" dirty="0">
              <a:solidFill>
                <a:srgbClr val="0070C0"/>
              </a:solidFill>
            </a:endParaRPr>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lv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28810999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Textbook Characteristics of a Good Manager</a:t>
            </a:r>
            <a:endParaRPr lang="en-US" dirty="0"/>
          </a:p>
        </p:txBody>
      </p:sp>
      <p:sp>
        <p:nvSpPr>
          <p:cNvPr id="3" name="Content Placeholder 2"/>
          <p:cNvSpPr>
            <a:spLocks noGrp="1"/>
          </p:cNvSpPr>
          <p:nvPr>
            <p:ph idx="1"/>
          </p:nvPr>
        </p:nvSpPr>
        <p:spPr/>
        <p:txBody>
          <a:bodyPr>
            <a:normAutofit/>
          </a:bodyPr>
          <a:lstStyle/>
          <a:p>
            <a:pPr marL="0" indent="0">
              <a:buNone/>
            </a:pPr>
            <a:endParaRPr lang="en-US" b="1" dirty="0" smtClean="0">
              <a:solidFill>
                <a:srgbClr val="0070C0"/>
              </a:solidFill>
            </a:endParaRPr>
          </a:p>
          <a:p>
            <a:pPr marL="0" lvl="0" indent="0">
              <a:buNone/>
            </a:pPr>
            <a:r>
              <a:rPr lang="en-US" b="1" u="sng" dirty="0">
                <a:solidFill>
                  <a:srgbClr val="0070C0"/>
                </a:solidFill>
              </a:rPr>
              <a:t>Fair-minded</a:t>
            </a:r>
            <a:r>
              <a:rPr lang="en-US" b="1" dirty="0">
                <a:solidFill>
                  <a:srgbClr val="0070C0"/>
                </a:solidFill>
              </a:rPr>
              <a:t> — Show fair treatment to all people. </a:t>
            </a:r>
            <a:r>
              <a:rPr lang="en-US" b="1" dirty="0" smtClean="0">
                <a:solidFill>
                  <a:srgbClr val="0070C0"/>
                </a:solidFill>
              </a:rPr>
              <a:t> Prejudice </a:t>
            </a:r>
            <a:r>
              <a:rPr lang="en-US" b="1" dirty="0">
                <a:solidFill>
                  <a:srgbClr val="0070C0"/>
                </a:solidFill>
              </a:rPr>
              <a:t>is the enemy of justice</a:t>
            </a:r>
            <a:r>
              <a:rPr lang="en-US" b="1" dirty="0" smtClean="0">
                <a:solidFill>
                  <a:srgbClr val="0070C0"/>
                </a:solidFill>
              </a:rPr>
              <a:t>.  </a:t>
            </a:r>
            <a:r>
              <a:rPr lang="en-US" b="1" dirty="0">
                <a:solidFill>
                  <a:srgbClr val="0070C0"/>
                </a:solidFill>
              </a:rPr>
              <a:t>Display empathy by being sensitive to the feelings, values, interests, and well-being of others. </a:t>
            </a:r>
            <a:endParaRPr lang="en-US" b="1" dirty="0" smtClean="0">
              <a:solidFill>
                <a:srgbClr val="0070C0"/>
              </a:solidFill>
            </a:endParaRPr>
          </a:p>
          <a:p>
            <a:pPr marL="0" lvl="0" indent="0">
              <a:buNone/>
            </a:pPr>
            <a:endParaRPr lang="en-US" b="1" dirty="0">
              <a:solidFill>
                <a:srgbClr val="0070C0"/>
              </a:solidFill>
            </a:endParaRPr>
          </a:p>
          <a:p>
            <a:pPr marL="0" indent="0">
              <a:buNone/>
            </a:pPr>
            <a:endParaRPr lang="en-US" b="1" dirty="0" smtClean="0">
              <a:solidFill>
                <a:srgbClr val="0070C0"/>
              </a:solidFill>
            </a:endParaRPr>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indent="0">
              <a:buNone/>
            </a:pPr>
            <a:endParaRPr lang="en-US" b="1" dirty="0">
              <a:solidFill>
                <a:srgbClr val="0070C0"/>
              </a:solidFill>
            </a:endParaRPr>
          </a:p>
        </p:txBody>
      </p:sp>
    </p:spTree>
    <p:extLst>
      <p:ext uri="{BB962C8B-B14F-4D97-AF65-F5344CB8AC3E}">
        <p14:creationId xmlns:p14="http://schemas.microsoft.com/office/powerpoint/2010/main" val="24425366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Textbook Characteristics of a Good Manager</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lvl="0" indent="0">
              <a:buNone/>
            </a:pPr>
            <a:r>
              <a:rPr lang="en-US" b="1" u="sng" dirty="0">
                <a:solidFill>
                  <a:srgbClr val="0070C0"/>
                </a:solidFill>
              </a:rPr>
              <a:t>Broad-minded</a:t>
            </a:r>
            <a:r>
              <a:rPr lang="en-US" b="1" dirty="0">
                <a:solidFill>
                  <a:srgbClr val="0070C0"/>
                </a:solidFill>
              </a:rPr>
              <a:t> — Seek out diversity. </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indent="0">
              <a:buNone/>
            </a:pPr>
            <a:endParaRPr lang="en-US" dirty="0"/>
          </a:p>
        </p:txBody>
      </p:sp>
    </p:spTree>
    <p:extLst>
      <p:ext uri="{BB962C8B-B14F-4D97-AF65-F5344CB8AC3E}">
        <p14:creationId xmlns:p14="http://schemas.microsoft.com/office/powerpoint/2010/main" val="17022266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Textbook Characteristics of a Good Manager</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smtClean="0"/>
          </a:p>
          <a:p>
            <a:pPr marL="0" lvl="0" indent="0">
              <a:buNone/>
            </a:pPr>
            <a:r>
              <a:rPr lang="en-US" b="1" u="sng" dirty="0">
                <a:solidFill>
                  <a:srgbClr val="0070C0"/>
                </a:solidFill>
              </a:rPr>
              <a:t>Courageous</a:t>
            </a:r>
            <a:r>
              <a:rPr lang="en-US" b="1" dirty="0">
                <a:solidFill>
                  <a:srgbClr val="0070C0"/>
                </a:solidFill>
              </a:rPr>
              <a:t> — Have the perseverance to accomplish a goal, regardless of the seemingly insurmountable obstacles. </a:t>
            </a:r>
            <a:r>
              <a:rPr lang="en-US" b="1" dirty="0" smtClean="0">
                <a:solidFill>
                  <a:srgbClr val="0070C0"/>
                </a:solidFill>
              </a:rPr>
              <a:t> Display </a:t>
            </a:r>
            <a:r>
              <a:rPr lang="en-US" b="1" dirty="0">
                <a:solidFill>
                  <a:srgbClr val="0070C0"/>
                </a:solidFill>
              </a:rPr>
              <a:t>a confident calmness when under stress. </a:t>
            </a:r>
            <a:endParaRPr lang="en-US" b="1" dirty="0" smtClean="0">
              <a:solidFill>
                <a:srgbClr val="0070C0"/>
              </a:solidFill>
            </a:endParaRPr>
          </a:p>
          <a:p>
            <a:pPr marL="0" lvl="0" indent="0">
              <a:buNone/>
            </a:pPr>
            <a:endParaRPr lang="en-US" b="1" dirty="0" smtClean="0">
              <a:solidFill>
                <a:srgbClr val="0070C0"/>
              </a:solidFill>
            </a:endParaRPr>
          </a:p>
          <a:p>
            <a:pPr marL="0" lvl="0" indent="0">
              <a:buNone/>
            </a:pPr>
            <a:endParaRPr lang="en-US" b="1" dirty="0">
              <a:solidFill>
                <a:srgbClr val="0070C0"/>
              </a:solidFill>
            </a:endParaRPr>
          </a:p>
          <a:p>
            <a:pPr marL="0" lvl="0" indent="0">
              <a:buNone/>
            </a:pPr>
            <a:endParaRPr lang="en-US" b="1" dirty="0" smtClean="0">
              <a:solidFill>
                <a:srgbClr val="0070C0"/>
              </a:solidFill>
            </a:endParaRPr>
          </a:p>
          <a:p>
            <a:pPr marL="0" lvl="0" indent="0">
              <a:buNone/>
            </a:pPr>
            <a:endParaRPr lang="en-US" b="1" dirty="0">
              <a:solidFill>
                <a:srgbClr val="0070C0"/>
              </a:solidFill>
            </a:endParaRPr>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lv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21943689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Textbook Characteristics of a Good Manager</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b="1" u="sng" dirty="0">
                <a:solidFill>
                  <a:srgbClr val="0070C0"/>
                </a:solidFill>
              </a:rPr>
              <a:t>Straightforward</a:t>
            </a:r>
            <a:r>
              <a:rPr lang="en-US" b="1" dirty="0">
                <a:solidFill>
                  <a:srgbClr val="0070C0"/>
                </a:solidFill>
              </a:rPr>
              <a:t> — Use sound judgment to make </a:t>
            </a:r>
            <a:r>
              <a:rPr lang="en-US" b="1" dirty="0" smtClean="0">
                <a:solidFill>
                  <a:srgbClr val="0070C0"/>
                </a:solidFill>
              </a:rPr>
              <a:t>good </a:t>
            </a:r>
            <a:r>
              <a:rPr lang="en-US" b="1" dirty="0">
                <a:solidFill>
                  <a:srgbClr val="0070C0"/>
                </a:solidFill>
              </a:rPr>
              <a:t>decisions at the right time. </a:t>
            </a:r>
          </a:p>
          <a:p>
            <a:pPr marL="0" indent="0">
              <a:buNone/>
            </a:pPr>
            <a:endParaRPr lang="en-US" b="1" dirty="0">
              <a:solidFill>
                <a:srgbClr val="0070C0"/>
              </a:solidFill>
            </a:endParaRPr>
          </a:p>
          <a:p>
            <a:pPr marL="0" indent="0">
              <a:buNone/>
            </a:pPr>
            <a:endParaRPr lang="en-US" b="1" dirty="0" smtClean="0">
              <a:solidFill>
                <a:srgbClr val="0070C0"/>
              </a:solidFill>
            </a:endParaRPr>
          </a:p>
          <a:p>
            <a:pPr marL="0" indent="0">
              <a:buNone/>
            </a:pPr>
            <a:endParaRPr lang="en-US" b="1" dirty="0">
              <a:solidFill>
                <a:srgbClr val="0070C0"/>
              </a:solidFill>
            </a:endParaRPr>
          </a:p>
          <a:p>
            <a:pPr marL="0" indent="0">
              <a:buNone/>
            </a:pPr>
            <a:endParaRPr lang="en-US" b="1" dirty="0">
              <a:solidFill>
                <a:srgbClr val="0070C0"/>
              </a:solidFill>
            </a:endParaRPr>
          </a:p>
          <a:p>
            <a:pPr marL="0" indent="0">
              <a:buNone/>
            </a:pPr>
            <a:endParaRPr lang="en-US" b="1" dirty="0">
              <a:solidFill>
                <a:srgbClr val="0070C0"/>
              </a:solidFill>
            </a:endParaRPr>
          </a:p>
          <a:p>
            <a:pPr marL="0" indent="0" algn="r">
              <a:buNone/>
            </a:pPr>
            <a:r>
              <a:rPr lang="en-US" sz="1200" b="1" dirty="0">
                <a:solidFill>
                  <a:srgbClr val="0070C0"/>
                </a:solidFill>
              </a:rPr>
              <a:t>Traits of a Good Leader:  </a:t>
            </a:r>
            <a:r>
              <a:rPr lang="en-US" sz="1200" dirty="0">
                <a:solidFill>
                  <a:srgbClr val="0070C0"/>
                </a:solidFill>
              </a:rPr>
              <a:t>compiled by the Santa Clara University and the Tom Peters Group</a:t>
            </a:r>
            <a:endParaRPr lang="en-US" sz="1200" dirty="0"/>
          </a:p>
          <a:p>
            <a:pPr marL="0" indent="0">
              <a:buNone/>
            </a:pPr>
            <a:endParaRPr lang="en-US" b="1" dirty="0">
              <a:solidFill>
                <a:srgbClr val="0070C0"/>
              </a:solidFill>
            </a:endParaRPr>
          </a:p>
        </p:txBody>
      </p:sp>
    </p:spTree>
    <p:extLst>
      <p:ext uri="{BB962C8B-B14F-4D97-AF65-F5344CB8AC3E}">
        <p14:creationId xmlns:p14="http://schemas.microsoft.com/office/powerpoint/2010/main" val="8678463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Textbook Characteristics of a Good Manager</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lvl="0" indent="0">
              <a:buNone/>
            </a:pPr>
            <a:r>
              <a:rPr lang="en-US" b="1" u="sng" dirty="0">
                <a:solidFill>
                  <a:srgbClr val="0070C0"/>
                </a:solidFill>
              </a:rPr>
              <a:t>Imaginative</a:t>
            </a:r>
            <a:r>
              <a:rPr lang="en-US" b="1" dirty="0">
                <a:solidFill>
                  <a:srgbClr val="0070C0"/>
                </a:solidFill>
              </a:rPr>
              <a:t> — Make timely and appropriate changes in your thinking, plans, and methods. Show creativity by thinking of new and better goals, ideas, and solutions to problems. </a:t>
            </a:r>
            <a:r>
              <a:rPr lang="en-US" b="1" dirty="0" smtClean="0">
                <a:solidFill>
                  <a:srgbClr val="0070C0"/>
                </a:solidFill>
              </a:rPr>
              <a:t> Be </a:t>
            </a:r>
            <a:r>
              <a:rPr lang="en-US" b="1" dirty="0">
                <a:solidFill>
                  <a:srgbClr val="0070C0"/>
                </a:solidFill>
              </a:rPr>
              <a:t>innovative! </a:t>
            </a:r>
            <a:endParaRPr lang="en-US" b="1" dirty="0" smtClean="0">
              <a:solidFill>
                <a:srgbClr val="0070C0"/>
              </a:solidFill>
            </a:endParaRPr>
          </a:p>
          <a:p>
            <a:pPr marL="0" lvl="0" indent="0">
              <a:buNone/>
            </a:pPr>
            <a:endParaRPr lang="en-US" b="1" dirty="0">
              <a:solidFill>
                <a:srgbClr val="0070C0"/>
              </a:solidFill>
            </a:endParaRPr>
          </a:p>
          <a:p>
            <a:pPr marL="0" lvl="0" indent="0" algn="r">
              <a:buNone/>
            </a:pPr>
            <a:endParaRPr lang="en-US" sz="1200" b="1" dirty="0" smtClean="0">
              <a:solidFill>
                <a:srgbClr val="0070C0"/>
              </a:solidFill>
            </a:endParaRPr>
          </a:p>
          <a:p>
            <a:pPr marL="0" lvl="0" indent="0" algn="r">
              <a:buNone/>
            </a:pPr>
            <a:endParaRPr lang="en-US" sz="1200" b="1" dirty="0">
              <a:solidFill>
                <a:srgbClr val="0070C0"/>
              </a:solidFill>
            </a:endParaRPr>
          </a:p>
          <a:p>
            <a:pPr marL="0" lvl="0" indent="0" algn="r">
              <a:buNone/>
            </a:pPr>
            <a:r>
              <a:rPr lang="en-US" sz="1200" b="1" dirty="0" smtClean="0">
                <a:solidFill>
                  <a:srgbClr val="0070C0"/>
                </a:solidFill>
              </a:rPr>
              <a:t>Traits </a:t>
            </a:r>
            <a:r>
              <a:rPr lang="en-US" sz="1200" b="1" dirty="0">
                <a:solidFill>
                  <a:srgbClr val="0070C0"/>
                </a:solidFill>
              </a:rPr>
              <a:t>of a Good Leader:  </a:t>
            </a:r>
            <a:r>
              <a:rPr lang="en-US" sz="1200" dirty="0">
                <a:solidFill>
                  <a:srgbClr val="0070C0"/>
                </a:solidFill>
              </a:rPr>
              <a:t>compiled by the Santa Clara University and the Tom Peters </a:t>
            </a:r>
            <a:r>
              <a:rPr lang="en-US" sz="1200" dirty="0" smtClean="0">
                <a:solidFill>
                  <a:srgbClr val="0070C0"/>
                </a:solidFill>
              </a:rPr>
              <a:t>Group</a:t>
            </a:r>
          </a:p>
          <a:p>
            <a:pPr marL="0" lvl="0" indent="0" algn="r">
              <a:buNone/>
            </a:pPr>
            <a:endParaRPr lang="en-US" sz="1200" b="1" dirty="0">
              <a:solidFill>
                <a:srgbClr val="0070C0"/>
              </a:solidFill>
            </a:endParaRPr>
          </a:p>
          <a:p>
            <a:pPr marL="0" indent="0">
              <a:buNone/>
            </a:pPr>
            <a:endParaRPr lang="en-US" dirty="0"/>
          </a:p>
        </p:txBody>
      </p:sp>
    </p:spTree>
    <p:extLst>
      <p:ext uri="{BB962C8B-B14F-4D97-AF65-F5344CB8AC3E}">
        <p14:creationId xmlns:p14="http://schemas.microsoft.com/office/powerpoint/2010/main" val="755985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What Skills do I Need?</a:t>
            </a:r>
            <a:endParaRPr lang="en-US" dirty="0"/>
          </a:p>
        </p:txBody>
      </p:sp>
      <p:sp>
        <p:nvSpPr>
          <p:cNvPr id="3" name="Content Placeholder 2"/>
          <p:cNvSpPr>
            <a:spLocks noGrp="1"/>
          </p:cNvSpPr>
          <p:nvPr>
            <p:ph idx="1"/>
          </p:nvPr>
        </p:nvSpPr>
        <p:spPr/>
        <p:txBody>
          <a:bodyPr>
            <a:normAutofit fontScale="85000" lnSpcReduction="10000"/>
          </a:bodyPr>
          <a:lstStyle/>
          <a:p>
            <a:pPr>
              <a:lnSpc>
                <a:spcPct val="125000"/>
              </a:lnSpc>
            </a:pPr>
            <a:r>
              <a:rPr lang="en-US" b="1" dirty="0">
                <a:solidFill>
                  <a:srgbClr val="0070C0"/>
                </a:solidFill>
              </a:rPr>
              <a:t>Listening</a:t>
            </a:r>
          </a:p>
          <a:p>
            <a:pPr>
              <a:lnSpc>
                <a:spcPct val="125000"/>
              </a:lnSpc>
            </a:pPr>
            <a:r>
              <a:rPr lang="en-US" b="1" dirty="0">
                <a:solidFill>
                  <a:srgbClr val="0070C0"/>
                </a:solidFill>
              </a:rPr>
              <a:t>Goal Setting</a:t>
            </a:r>
          </a:p>
          <a:p>
            <a:pPr>
              <a:lnSpc>
                <a:spcPct val="125000"/>
              </a:lnSpc>
            </a:pPr>
            <a:r>
              <a:rPr lang="en-US" b="1" dirty="0">
                <a:solidFill>
                  <a:srgbClr val="0070C0"/>
                </a:solidFill>
              </a:rPr>
              <a:t>Delegating</a:t>
            </a:r>
          </a:p>
          <a:p>
            <a:pPr>
              <a:lnSpc>
                <a:spcPct val="125000"/>
              </a:lnSpc>
            </a:pPr>
            <a:r>
              <a:rPr lang="en-US" b="1" dirty="0">
                <a:solidFill>
                  <a:srgbClr val="0070C0"/>
                </a:solidFill>
              </a:rPr>
              <a:t>Resolving Conflict</a:t>
            </a:r>
          </a:p>
          <a:p>
            <a:pPr>
              <a:lnSpc>
                <a:spcPct val="125000"/>
              </a:lnSpc>
            </a:pPr>
            <a:r>
              <a:rPr lang="en-US" b="1" dirty="0">
                <a:solidFill>
                  <a:srgbClr val="0070C0"/>
                </a:solidFill>
              </a:rPr>
              <a:t>Appraising Performance</a:t>
            </a:r>
          </a:p>
          <a:p>
            <a:pPr>
              <a:lnSpc>
                <a:spcPct val="125000"/>
              </a:lnSpc>
            </a:pPr>
            <a:r>
              <a:rPr lang="en-US" b="1" dirty="0" smtClean="0">
                <a:solidFill>
                  <a:srgbClr val="0070C0"/>
                </a:solidFill>
              </a:rPr>
              <a:t>Disciplining</a:t>
            </a:r>
            <a:endParaRPr lang="en-US" b="1" dirty="0">
              <a:solidFill>
                <a:srgbClr val="0070C0"/>
              </a:solidFill>
            </a:endParaRPr>
          </a:p>
          <a:p>
            <a:pPr>
              <a:lnSpc>
                <a:spcPct val="125000"/>
              </a:lnSpc>
            </a:pPr>
            <a:r>
              <a:rPr lang="en-US" b="1" dirty="0">
                <a:solidFill>
                  <a:srgbClr val="0070C0"/>
                </a:solidFill>
              </a:rPr>
              <a:t>Providing </a:t>
            </a:r>
            <a:r>
              <a:rPr lang="en-US" b="1" dirty="0" smtClean="0">
                <a:solidFill>
                  <a:srgbClr val="0070C0"/>
                </a:solidFill>
              </a:rPr>
              <a:t>Feedback</a:t>
            </a:r>
          </a:p>
          <a:p>
            <a:pPr marL="0" indent="0" algn="r">
              <a:lnSpc>
                <a:spcPct val="125000"/>
              </a:lnSpc>
              <a:buNone/>
            </a:pPr>
            <a:endParaRPr lang="en-US" sz="1100" b="1" dirty="0" smtClean="0">
              <a:solidFill>
                <a:srgbClr val="0070C0"/>
              </a:solidFill>
            </a:endParaRPr>
          </a:p>
          <a:p>
            <a:pPr marL="0" indent="0" algn="r">
              <a:lnSpc>
                <a:spcPct val="125000"/>
              </a:lnSpc>
              <a:buNone/>
            </a:pPr>
            <a:endParaRPr lang="en-US" sz="1100" b="1" dirty="0">
              <a:solidFill>
                <a:srgbClr val="0070C0"/>
              </a:solidFill>
            </a:endParaRPr>
          </a:p>
          <a:p>
            <a:pPr marL="0" indent="0" algn="r">
              <a:lnSpc>
                <a:spcPct val="125000"/>
              </a:lnSpc>
              <a:buNone/>
            </a:pPr>
            <a:r>
              <a:rPr lang="en-US" sz="1100" b="1" dirty="0" smtClean="0">
                <a:solidFill>
                  <a:srgbClr val="0070C0"/>
                </a:solidFill>
              </a:rPr>
              <a:t>Jane </a:t>
            </a:r>
            <a:r>
              <a:rPr lang="en-US" sz="1100" b="1" dirty="0">
                <a:solidFill>
                  <a:srgbClr val="0070C0"/>
                </a:solidFill>
              </a:rPr>
              <a:t>Enright, Vice Chancellor Emerita, Human Resources and Equal Opportunity, Foothill-De Anza Community College District</a:t>
            </a:r>
          </a:p>
          <a:p>
            <a:pPr>
              <a:lnSpc>
                <a:spcPct val="125000"/>
              </a:lnSpc>
            </a:pPr>
            <a:endParaRPr lang="en-US" b="1" dirty="0">
              <a:solidFill>
                <a:srgbClr val="0070C0"/>
              </a:solidFill>
            </a:endParaRPr>
          </a:p>
          <a:p>
            <a:pPr mar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1" y="1828800"/>
            <a:ext cx="2864658" cy="2609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306423" y="1417022"/>
            <a:ext cx="2590800" cy="307777"/>
          </a:xfrm>
          <a:prstGeom prst="rect">
            <a:avLst/>
          </a:prstGeom>
          <a:noFill/>
        </p:spPr>
        <p:txBody>
          <a:bodyPr wrap="square" rtlCol="0">
            <a:spAutoFit/>
          </a:bodyPr>
          <a:lstStyle/>
          <a:p>
            <a:r>
              <a:rPr lang="en-US" sz="1400" b="1" dirty="0" smtClean="0">
                <a:solidFill>
                  <a:srgbClr val="FF0000"/>
                </a:solidFill>
              </a:rPr>
              <a:t>What is the “common thread”?</a:t>
            </a:r>
            <a:endParaRPr lang="en-US" sz="1400" b="1" dirty="0">
              <a:solidFill>
                <a:srgbClr val="FF0000"/>
              </a:solidFill>
            </a:endParaRPr>
          </a:p>
        </p:txBody>
      </p:sp>
      <p:sp>
        <p:nvSpPr>
          <p:cNvPr id="5" name="TextBox 4"/>
          <p:cNvSpPr txBox="1"/>
          <p:nvPr/>
        </p:nvSpPr>
        <p:spPr>
          <a:xfrm>
            <a:off x="7315200" y="5208935"/>
            <a:ext cx="1371600" cy="400110"/>
          </a:xfrm>
          <a:prstGeom prst="rect">
            <a:avLst/>
          </a:prstGeom>
          <a:noFill/>
        </p:spPr>
        <p:txBody>
          <a:bodyPr wrap="square" rtlCol="0">
            <a:spAutoFit/>
          </a:bodyPr>
          <a:lstStyle/>
          <a:p>
            <a:r>
              <a:rPr lang="en-US" sz="1000" b="1" dirty="0" smtClean="0">
                <a:solidFill>
                  <a:srgbClr val="FF0000"/>
                </a:solidFill>
              </a:rPr>
              <a:t>Graph property of Jean Malone</a:t>
            </a:r>
            <a:endParaRPr lang="en-US" sz="1000" b="1" dirty="0">
              <a:solidFill>
                <a:srgbClr val="FF0000"/>
              </a:solidFill>
            </a:endParaRPr>
          </a:p>
        </p:txBody>
      </p:sp>
    </p:spTree>
    <p:extLst>
      <p:ext uri="{BB962C8B-B14F-4D97-AF65-F5344CB8AC3E}">
        <p14:creationId xmlns:p14="http://schemas.microsoft.com/office/powerpoint/2010/main" val="384286575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Evaluating Performance</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solidFill>
                  <a:srgbClr val="0070C0"/>
                </a:solidFill>
              </a:rPr>
              <a:t>Arrange yourselves in five groups of six.</a:t>
            </a:r>
          </a:p>
          <a:p>
            <a:pPr marL="0" indent="0">
              <a:buNone/>
            </a:pPr>
            <a:endParaRPr lang="en-US" b="1" dirty="0">
              <a:solidFill>
                <a:srgbClr val="0070C0"/>
              </a:solidFill>
            </a:endParaRPr>
          </a:p>
          <a:p>
            <a:r>
              <a:rPr lang="en-US" b="1" dirty="0" smtClean="0">
                <a:solidFill>
                  <a:srgbClr val="0070C0"/>
                </a:solidFill>
              </a:rPr>
              <a:t>Read the scenario assigned to your group;</a:t>
            </a:r>
          </a:p>
          <a:p>
            <a:r>
              <a:rPr lang="en-US" b="1" dirty="0" smtClean="0">
                <a:solidFill>
                  <a:srgbClr val="0070C0"/>
                </a:solidFill>
              </a:rPr>
              <a:t>The group decides on the steps to follow to correct what might be a problem.</a:t>
            </a:r>
          </a:p>
          <a:p>
            <a:r>
              <a:rPr lang="en-US" b="1" dirty="0" smtClean="0">
                <a:solidFill>
                  <a:srgbClr val="0070C0"/>
                </a:solidFill>
              </a:rPr>
              <a:t>The group writes the paragraph that is appropriate on the employee’s evaluation form;</a:t>
            </a:r>
          </a:p>
          <a:p>
            <a:r>
              <a:rPr lang="en-US" b="1" dirty="0" smtClean="0">
                <a:solidFill>
                  <a:srgbClr val="0070C0"/>
                </a:solidFill>
              </a:rPr>
              <a:t>Choose three spokespersons—one to read the scenario; one to disclose the steps to follow to correct what might be a problem; and one to read the group’s evaluation statement;</a:t>
            </a:r>
          </a:p>
          <a:p>
            <a:r>
              <a:rPr lang="en-US" b="1" dirty="0" smtClean="0">
                <a:solidFill>
                  <a:srgbClr val="0070C0"/>
                </a:solidFill>
              </a:rPr>
              <a:t>The other four groups will rate your statement – 1 = very poor</a:t>
            </a:r>
            <a:r>
              <a:rPr lang="en-US" b="1" smtClean="0">
                <a:solidFill>
                  <a:srgbClr val="0070C0"/>
                </a:solidFill>
              </a:rPr>
              <a:t>; </a:t>
            </a:r>
            <a:r>
              <a:rPr lang="en-US" b="1" smtClean="0">
                <a:solidFill>
                  <a:srgbClr val="0070C0"/>
                </a:solidFill>
              </a:rPr>
              <a:t>5 </a:t>
            </a:r>
            <a:r>
              <a:rPr lang="en-US" b="1" dirty="0" smtClean="0">
                <a:solidFill>
                  <a:srgbClr val="0070C0"/>
                </a:solidFill>
              </a:rPr>
              <a:t>= excellent.</a:t>
            </a:r>
          </a:p>
          <a:p>
            <a:r>
              <a:rPr lang="en-US" b="1" dirty="0" smtClean="0">
                <a:solidFill>
                  <a:srgbClr val="0070C0"/>
                </a:solidFill>
              </a:rPr>
              <a:t>Group feedback?</a:t>
            </a:r>
          </a:p>
          <a:p>
            <a:pPr marL="0" indent="0">
              <a:buNone/>
            </a:pPr>
            <a:endParaRPr lang="en-US" dirty="0"/>
          </a:p>
        </p:txBody>
      </p:sp>
    </p:spTree>
    <p:extLst>
      <p:ext uri="{BB962C8B-B14F-4D97-AF65-F5344CB8AC3E}">
        <p14:creationId xmlns:p14="http://schemas.microsoft.com/office/powerpoint/2010/main" val="181389099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Evaluating Performance</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b="1" u="sng" dirty="0" smtClean="0">
                <a:solidFill>
                  <a:srgbClr val="0070C0"/>
                </a:solidFill>
              </a:rPr>
              <a:t>Group 1 Scenario</a:t>
            </a:r>
            <a:r>
              <a:rPr lang="en-US" b="1" dirty="0" smtClean="0">
                <a:solidFill>
                  <a:srgbClr val="0070C0"/>
                </a:solidFill>
              </a:rPr>
              <a:t>:  You have an administrative secretary.  You have heard rumors that he is revealing some confidential information—information about the evaluation of other business office employees.  </a:t>
            </a:r>
          </a:p>
          <a:p>
            <a:r>
              <a:rPr lang="en-US" b="1" dirty="0">
                <a:solidFill>
                  <a:srgbClr val="0070C0"/>
                </a:solidFill>
              </a:rPr>
              <a:t>Is this a problem?</a:t>
            </a:r>
          </a:p>
          <a:p>
            <a:r>
              <a:rPr lang="en-US" b="1" dirty="0" smtClean="0">
                <a:solidFill>
                  <a:srgbClr val="0070C0"/>
                </a:solidFill>
              </a:rPr>
              <a:t>If so, what </a:t>
            </a:r>
            <a:r>
              <a:rPr lang="en-US" b="1" dirty="0">
                <a:solidFill>
                  <a:srgbClr val="0070C0"/>
                </a:solidFill>
              </a:rPr>
              <a:t>steps would you take to correct the problem? </a:t>
            </a:r>
          </a:p>
          <a:p>
            <a:r>
              <a:rPr lang="en-US" b="1" dirty="0">
                <a:solidFill>
                  <a:srgbClr val="0070C0"/>
                </a:solidFill>
              </a:rPr>
              <a:t>What would you write on the evaluation form?</a:t>
            </a:r>
          </a:p>
          <a:p>
            <a:pPr marL="0" indent="0">
              <a:buNone/>
            </a:pPr>
            <a:endParaRPr lang="en-US" dirty="0"/>
          </a:p>
        </p:txBody>
      </p:sp>
    </p:spTree>
    <p:extLst>
      <p:ext uri="{BB962C8B-B14F-4D97-AF65-F5344CB8AC3E}">
        <p14:creationId xmlns:p14="http://schemas.microsoft.com/office/powerpoint/2010/main" val="39037207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Evaluating Performance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u="sng" dirty="0">
                <a:solidFill>
                  <a:srgbClr val="0070C0"/>
                </a:solidFill>
              </a:rPr>
              <a:t>Group 2 Scenario</a:t>
            </a:r>
            <a:r>
              <a:rPr lang="en-US" b="1" dirty="0" smtClean="0">
                <a:solidFill>
                  <a:srgbClr val="0070C0"/>
                </a:solidFill>
              </a:rPr>
              <a:t>:  Your Head Payroll Clerk sends out rude and curt emails to other managers and employees.  You have read these emails yourself and received several complaints about them. </a:t>
            </a:r>
          </a:p>
          <a:p>
            <a:r>
              <a:rPr lang="en-US" b="1" dirty="0" smtClean="0">
                <a:solidFill>
                  <a:srgbClr val="0070C0"/>
                </a:solidFill>
              </a:rPr>
              <a:t>Is </a:t>
            </a:r>
            <a:r>
              <a:rPr lang="en-US" b="1" dirty="0">
                <a:solidFill>
                  <a:srgbClr val="0070C0"/>
                </a:solidFill>
              </a:rPr>
              <a:t>this a problem</a:t>
            </a:r>
            <a:r>
              <a:rPr lang="en-US" b="1" dirty="0" smtClean="0">
                <a:solidFill>
                  <a:srgbClr val="0070C0"/>
                </a:solidFill>
              </a:rPr>
              <a:t>?</a:t>
            </a:r>
          </a:p>
          <a:p>
            <a:r>
              <a:rPr lang="en-US" b="1" dirty="0" smtClean="0">
                <a:solidFill>
                  <a:srgbClr val="0070C0"/>
                </a:solidFill>
              </a:rPr>
              <a:t>If so, what </a:t>
            </a:r>
            <a:r>
              <a:rPr lang="en-US" b="1" dirty="0">
                <a:solidFill>
                  <a:srgbClr val="0070C0"/>
                </a:solidFill>
              </a:rPr>
              <a:t>steps would you take to correct the problem? </a:t>
            </a:r>
            <a:endParaRPr lang="en-US" b="1" dirty="0" smtClean="0">
              <a:solidFill>
                <a:srgbClr val="0070C0"/>
              </a:solidFill>
            </a:endParaRPr>
          </a:p>
          <a:p>
            <a:r>
              <a:rPr lang="en-US" b="1" dirty="0">
                <a:solidFill>
                  <a:srgbClr val="0070C0"/>
                </a:solidFill>
              </a:rPr>
              <a:t>What would you write on the evaluation form?</a:t>
            </a:r>
          </a:p>
          <a:p>
            <a:pPr marL="0" indent="0">
              <a:buNone/>
            </a:pPr>
            <a:r>
              <a:rPr lang="en-US" b="1" dirty="0" smtClean="0">
                <a:solidFill>
                  <a:srgbClr val="0070C0"/>
                </a:solidFill>
              </a:rPr>
              <a:t> </a:t>
            </a:r>
            <a:endParaRPr lang="en-US" b="1" dirty="0">
              <a:solidFill>
                <a:srgbClr val="0070C0"/>
              </a:solidFill>
            </a:endParaRPr>
          </a:p>
          <a:p>
            <a:endParaRPr lang="en-US" b="1" dirty="0" smtClean="0">
              <a:solidFill>
                <a:srgbClr val="0070C0"/>
              </a:solidFill>
            </a:endParaRPr>
          </a:p>
          <a:p>
            <a:pPr mar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9932821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Introduction</a:t>
            </a:r>
            <a:endParaRPr lang="en-US" b="1" dirty="0">
              <a:solidFill>
                <a:srgbClr val="0070C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solidFill>
                  <a:srgbClr val="0070C0"/>
                </a:solidFill>
              </a:rPr>
              <a:t>Dr. Jean Malone</a:t>
            </a:r>
          </a:p>
          <a:p>
            <a:pPr lvl="1"/>
            <a:r>
              <a:rPr lang="en-US" b="1" dirty="0" smtClean="0">
                <a:solidFill>
                  <a:srgbClr val="0070C0"/>
                </a:solidFill>
              </a:rPr>
              <a:t>Vice President of Human Resources</a:t>
            </a:r>
          </a:p>
          <a:p>
            <a:pPr lvl="1"/>
            <a:r>
              <a:rPr lang="en-US" b="1" dirty="0" smtClean="0">
                <a:solidFill>
                  <a:srgbClr val="0070C0"/>
                </a:solidFill>
              </a:rPr>
              <a:t>District Chief Negotiator</a:t>
            </a:r>
          </a:p>
          <a:p>
            <a:pPr lvl="1"/>
            <a:r>
              <a:rPr lang="en-US" b="1" dirty="0" smtClean="0">
                <a:solidFill>
                  <a:srgbClr val="0070C0"/>
                </a:solidFill>
              </a:rPr>
              <a:t>Citrus Community College District</a:t>
            </a:r>
          </a:p>
          <a:p>
            <a:pPr lvl="1"/>
            <a:r>
              <a:rPr lang="en-US" b="1" dirty="0" smtClean="0">
                <a:solidFill>
                  <a:srgbClr val="0070C0"/>
                </a:solidFill>
              </a:rPr>
              <a:t>40 years in education</a:t>
            </a:r>
          </a:p>
          <a:p>
            <a:pPr lvl="1"/>
            <a:r>
              <a:rPr lang="en-US" b="1" dirty="0" smtClean="0">
                <a:solidFill>
                  <a:srgbClr val="0070C0"/>
                </a:solidFill>
              </a:rPr>
              <a:t>Worked for CCLC managing Online Collective Bargaining (OCB) Database</a:t>
            </a:r>
          </a:p>
          <a:p>
            <a:pPr lvl="1"/>
            <a:r>
              <a:rPr lang="en-US" b="1" dirty="0" smtClean="0">
                <a:solidFill>
                  <a:srgbClr val="0070C0"/>
                </a:solidFill>
              </a:rPr>
              <a:t>Currently work for College Brain Trust</a:t>
            </a:r>
          </a:p>
          <a:p>
            <a:pPr lvl="2"/>
            <a:r>
              <a:rPr lang="en-US" dirty="0" smtClean="0">
                <a:solidFill>
                  <a:srgbClr val="0070C0"/>
                </a:solidFill>
              </a:rPr>
              <a:t>Human Resources-related projects</a:t>
            </a:r>
          </a:p>
          <a:p>
            <a:pPr lvl="2"/>
            <a:r>
              <a:rPr lang="en-US" dirty="0" smtClean="0">
                <a:solidFill>
                  <a:srgbClr val="0070C0"/>
                </a:solidFill>
              </a:rPr>
              <a:t>Manage CBT’s online program “</a:t>
            </a:r>
            <a:r>
              <a:rPr lang="en-US" dirty="0" smtClean="0">
                <a:solidFill>
                  <a:srgbClr val="0070C0"/>
                </a:solidFill>
                <a:latin typeface="Showcard Gothic" pitchFamily="82" charset="0"/>
              </a:rPr>
              <a:t>CAPTURE</a:t>
            </a:r>
            <a:r>
              <a:rPr lang="en-US" dirty="0" smtClean="0">
                <a:solidFill>
                  <a:srgbClr val="0070C0"/>
                </a:solidFill>
              </a:rPr>
              <a:t>”</a:t>
            </a:r>
            <a:endParaRPr lang="en-US" dirty="0">
              <a:solidFill>
                <a:srgbClr val="0070C0"/>
              </a:solidFill>
            </a:endParaRPr>
          </a:p>
        </p:txBody>
      </p:sp>
    </p:spTree>
    <p:extLst>
      <p:ext uri="{BB962C8B-B14F-4D97-AF65-F5344CB8AC3E}">
        <p14:creationId xmlns:p14="http://schemas.microsoft.com/office/powerpoint/2010/main" val="24762115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Evaluating Performance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u="sng" dirty="0">
                <a:solidFill>
                  <a:srgbClr val="0070C0"/>
                </a:solidFill>
              </a:rPr>
              <a:t>Group </a:t>
            </a:r>
            <a:r>
              <a:rPr lang="en-US" b="1" u="sng" dirty="0" smtClean="0">
                <a:solidFill>
                  <a:srgbClr val="0070C0"/>
                </a:solidFill>
              </a:rPr>
              <a:t>3 </a:t>
            </a:r>
            <a:r>
              <a:rPr lang="en-US" b="1" u="sng" dirty="0">
                <a:solidFill>
                  <a:srgbClr val="0070C0"/>
                </a:solidFill>
              </a:rPr>
              <a:t>Scenario</a:t>
            </a:r>
            <a:r>
              <a:rPr lang="en-US" b="1" dirty="0" smtClean="0">
                <a:solidFill>
                  <a:srgbClr val="0070C0"/>
                </a:solidFill>
              </a:rPr>
              <a:t>:   The accounts receivable clerk often comes to work with very low cut tops and very short skirts.  She is an officer in the union and attends many campus meetings. You have heard jokes and comments about her attire on many occasions.</a:t>
            </a:r>
          </a:p>
          <a:p>
            <a:r>
              <a:rPr lang="en-US" b="1" dirty="0">
                <a:solidFill>
                  <a:srgbClr val="0070C0"/>
                </a:solidFill>
              </a:rPr>
              <a:t>Is this a problem?</a:t>
            </a:r>
          </a:p>
          <a:p>
            <a:r>
              <a:rPr lang="en-US" b="1" dirty="0" smtClean="0">
                <a:solidFill>
                  <a:srgbClr val="0070C0"/>
                </a:solidFill>
              </a:rPr>
              <a:t>If so, what </a:t>
            </a:r>
            <a:r>
              <a:rPr lang="en-US" b="1" dirty="0">
                <a:solidFill>
                  <a:srgbClr val="0070C0"/>
                </a:solidFill>
              </a:rPr>
              <a:t>steps would you take to correct the problem? </a:t>
            </a:r>
          </a:p>
          <a:p>
            <a:r>
              <a:rPr lang="en-US" b="1" dirty="0">
                <a:solidFill>
                  <a:srgbClr val="0070C0"/>
                </a:solidFill>
              </a:rPr>
              <a:t>What would you write on the evaluation form?</a:t>
            </a:r>
          </a:p>
          <a:p>
            <a:pPr mar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2867578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Evaluating Performance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u="sng" dirty="0">
                <a:solidFill>
                  <a:srgbClr val="0070C0"/>
                </a:solidFill>
              </a:rPr>
              <a:t>Group </a:t>
            </a:r>
            <a:r>
              <a:rPr lang="en-US" b="1" u="sng" dirty="0" smtClean="0">
                <a:solidFill>
                  <a:srgbClr val="0070C0"/>
                </a:solidFill>
              </a:rPr>
              <a:t>4 </a:t>
            </a:r>
            <a:r>
              <a:rPr lang="en-US" b="1" u="sng" dirty="0">
                <a:solidFill>
                  <a:srgbClr val="0070C0"/>
                </a:solidFill>
              </a:rPr>
              <a:t>Scenario</a:t>
            </a:r>
            <a:r>
              <a:rPr lang="en-US" b="1" dirty="0" smtClean="0">
                <a:solidFill>
                  <a:srgbClr val="0070C0"/>
                </a:solidFill>
              </a:rPr>
              <a:t>:  You discover, quite accidentally, that your Director of Business Services is having an affair with the Vice President of Instruction.</a:t>
            </a:r>
          </a:p>
          <a:p>
            <a:r>
              <a:rPr lang="en-US" b="1" dirty="0">
                <a:solidFill>
                  <a:srgbClr val="0070C0"/>
                </a:solidFill>
              </a:rPr>
              <a:t>Is this a problem?</a:t>
            </a:r>
          </a:p>
          <a:p>
            <a:r>
              <a:rPr lang="en-US" b="1" dirty="0" smtClean="0">
                <a:solidFill>
                  <a:srgbClr val="0070C0"/>
                </a:solidFill>
              </a:rPr>
              <a:t>If so, what </a:t>
            </a:r>
            <a:r>
              <a:rPr lang="en-US" b="1" dirty="0">
                <a:solidFill>
                  <a:srgbClr val="0070C0"/>
                </a:solidFill>
              </a:rPr>
              <a:t>steps would you take to correct the problem? </a:t>
            </a:r>
          </a:p>
          <a:p>
            <a:r>
              <a:rPr lang="en-US" b="1" dirty="0">
                <a:solidFill>
                  <a:srgbClr val="0070C0"/>
                </a:solidFill>
              </a:rPr>
              <a:t>What would you write on the evaluation form?</a:t>
            </a:r>
          </a:p>
          <a:p>
            <a:pPr marL="0" indent="0">
              <a:buNone/>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2122276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Evaluating Performance</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b="1" u="sng" dirty="0">
                <a:solidFill>
                  <a:srgbClr val="0070C0"/>
                </a:solidFill>
              </a:rPr>
              <a:t>Group </a:t>
            </a:r>
            <a:r>
              <a:rPr lang="en-US" b="1" u="sng" dirty="0" smtClean="0">
                <a:solidFill>
                  <a:srgbClr val="0070C0"/>
                </a:solidFill>
              </a:rPr>
              <a:t>5 </a:t>
            </a:r>
            <a:r>
              <a:rPr lang="en-US" b="1" u="sng" dirty="0">
                <a:solidFill>
                  <a:srgbClr val="0070C0"/>
                </a:solidFill>
              </a:rPr>
              <a:t>Scenario</a:t>
            </a:r>
            <a:r>
              <a:rPr lang="en-US" b="1" dirty="0" smtClean="0">
                <a:solidFill>
                  <a:srgbClr val="0070C0"/>
                </a:solidFill>
              </a:rPr>
              <a:t>:  You have been told that your Textbook Buyer in the Bookstore does not come in to work sometimes up to twice a week.  He does not mark the absence on his timesheet.  The Bookstore employees always cover for him.</a:t>
            </a:r>
            <a:endParaRPr lang="en-US" b="1" dirty="0">
              <a:solidFill>
                <a:srgbClr val="0070C0"/>
              </a:solidFill>
            </a:endParaRPr>
          </a:p>
          <a:p>
            <a:r>
              <a:rPr lang="en-US" b="1" dirty="0">
                <a:solidFill>
                  <a:srgbClr val="0070C0"/>
                </a:solidFill>
              </a:rPr>
              <a:t>Is this a problem?</a:t>
            </a:r>
          </a:p>
          <a:p>
            <a:r>
              <a:rPr lang="en-US" b="1" dirty="0">
                <a:solidFill>
                  <a:srgbClr val="0070C0"/>
                </a:solidFill>
              </a:rPr>
              <a:t>If so, what steps would you take to correct the problem? </a:t>
            </a:r>
          </a:p>
          <a:p>
            <a:r>
              <a:rPr lang="en-US" b="1" dirty="0">
                <a:solidFill>
                  <a:srgbClr val="0070C0"/>
                </a:solidFill>
              </a:rPr>
              <a:t>What would you write on the evaluation form?</a:t>
            </a:r>
          </a:p>
          <a:p>
            <a:pPr marL="0" indent="0">
              <a:buNone/>
            </a:pPr>
            <a:endParaRPr lang="en-US" dirty="0"/>
          </a:p>
        </p:txBody>
      </p:sp>
    </p:spTree>
    <p:extLst>
      <p:ext uri="{BB962C8B-B14F-4D97-AF65-F5344CB8AC3E}">
        <p14:creationId xmlns:p14="http://schemas.microsoft.com/office/powerpoint/2010/main" val="30784921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Evaluating Your Own Leadership Style</a:t>
            </a: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r>
              <a:rPr lang="en-US" b="1" dirty="0" smtClean="0">
                <a:solidFill>
                  <a:srgbClr val="0070C0"/>
                </a:solidFill>
              </a:rPr>
              <a:t>Are you an inspiration to your employees?</a:t>
            </a: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65871797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Looking </a:t>
            </a:r>
            <a:r>
              <a:rPr lang="en-US" b="1" dirty="0">
                <a:solidFill>
                  <a:srgbClr val="0070C0"/>
                </a:solidFill>
              </a:rPr>
              <a:t>at </a:t>
            </a:r>
            <a:r>
              <a:rPr lang="en-US" b="1" dirty="0" smtClean="0">
                <a:solidFill>
                  <a:srgbClr val="0070C0"/>
                </a:solidFill>
              </a:rPr>
              <a:t>Supervision </a:t>
            </a:r>
            <a:r>
              <a:rPr lang="en-US" b="1" dirty="0">
                <a:solidFill>
                  <a:srgbClr val="0070C0"/>
                </a:solidFill>
              </a:rPr>
              <a:t>from the </a:t>
            </a:r>
            <a:r>
              <a:rPr lang="en-US" b="1" dirty="0" smtClean="0">
                <a:solidFill>
                  <a:srgbClr val="0070C0"/>
                </a:solidFill>
              </a:rPr>
              <a:t>Employee’s Perspective</a:t>
            </a:r>
            <a:r>
              <a:rPr lang="en-US" b="1" dirty="0">
                <a:solidFill>
                  <a:srgbClr val="0070C0"/>
                </a:solidFill>
              </a:rPr>
              <a:t/>
            </a:r>
            <a:br>
              <a:rPr lang="en-US" b="1" dirty="0">
                <a:solidFill>
                  <a:srgbClr val="0070C0"/>
                </a:solidFill>
              </a:rPr>
            </a:b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r>
              <a:rPr lang="en-US" b="1" dirty="0" smtClean="0">
                <a:solidFill>
                  <a:srgbClr val="0070C0"/>
                </a:solidFill>
              </a:rPr>
              <a:t>While the textbook leadership characteristics are excellent, the impact of those characteristics on the employee is really the most important.  </a:t>
            </a:r>
          </a:p>
          <a:p>
            <a:pPr marL="0" indent="0">
              <a:buNone/>
            </a:pPr>
            <a:endParaRPr lang="en-US" b="1" dirty="0">
              <a:solidFill>
                <a:srgbClr val="0070C0"/>
              </a:solidFill>
            </a:endParaRPr>
          </a:p>
          <a:p>
            <a:pPr marL="0" indent="0">
              <a:buNone/>
            </a:pPr>
            <a:r>
              <a:rPr lang="en-US" b="1" dirty="0" smtClean="0">
                <a:solidFill>
                  <a:srgbClr val="0070C0"/>
                </a:solidFill>
              </a:rPr>
              <a:t>How does your leadership style make the employee feel?</a:t>
            </a:r>
            <a:endParaRPr lang="en-US" b="1" dirty="0">
              <a:solidFill>
                <a:srgbClr val="0070C0"/>
              </a:solidFill>
            </a:endParaRPr>
          </a:p>
        </p:txBody>
      </p:sp>
    </p:spTree>
    <p:extLst>
      <p:ext uri="{BB962C8B-B14F-4D97-AF65-F5344CB8AC3E}">
        <p14:creationId xmlns:p14="http://schemas.microsoft.com/office/powerpoint/2010/main" val="423072787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b="1" dirty="0" smtClean="0">
              <a:solidFill>
                <a:srgbClr val="0070C0"/>
              </a:solidFill>
            </a:endParaRPr>
          </a:p>
          <a:p>
            <a:pPr marL="0" indent="0">
              <a:buNone/>
            </a:pPr>
            <a:r>
              <a:rPr lang="en-US" b="1" dirty="0" smtClean="0">
                <a:solidFill>
                  <a:srgbClr val="0070C0"/>
                </a:solidFill>
              </a:rPr>
              <a:t>My supervisor……..</a:t>
            </a:r>
          </a:p>
          <a:p>
            <a:pPr marL="857250" lvl="1" indent="-457200">
              <a:buFont typeface="Arial" pitchFamily="34" charset="0"/>
              <a:buChar char="•"/>
            </a:pPr>
            <a:r>
              <a:rPr lang="en-US" b="1" dirty="0" smtClean="0">
                <a:solidFill>
                  <a:srgbClr val="0070C0"/>
                </a:solidFill>
              </a:rPr>
              <a:t>challenges </a:t>
            </a:r>
            <a:r>
              <a:rPr lang="en-US" b="1" dirty="0">
                <a:solidFill>
                  <a:srgbClr val="0070C0"/>
                </a:solidFill>
              </a:rPr>
              <a:t>me to do my </a:t>
            </a:r>
            <a:r>
              <a:rPr lang="en-US" b="1" dirty="0" smtClean="0">
                <a:solidFill>
                  <a:srgbClr val="0070C0"/>
                </a:solidFill>
              </a:rPr>
              <a:t>best.</a:t>
            </a:r>
          </a:p>
          <a:p>
            <a:pPr marL="857250" lvl="1" indent="-457200">
              <a:buFont typeface="Arial" pitchFamily="34" charset="0"/>
              <a:buChar char="•"/>
            </a:pPr>
            <a:r>
              <a:rPr lang="en-US" b="1" dirty="0" smtClean="0">
                <a:solidFill>
                  <a:srgbClr val="0070C0"/>
                </a:solidFill>
              </a:rPr>
              <a:t>sets </a:t>
            </a:r>
            <a:r>
              <a:rPr lang="en-US" b="1" dirty="0">
                <a:solidFill>
                  <a:srgbClr val="0070C0"/>
                </a:solidFill>
              </a:rPr>
              <a:t>a good example. </a:t>
            </a:r>
          </a:p>
          <a:p>
            <a:pPr marL="857250" lvl="1" indent="-457200">
              <a:buFont typeface="Arial" pitchFamily="34" charset="0"/>
              <a:buChar char="•"/>
            </a:pPr>
            <a:r>
              <a:rPr lang="en-US" b="1" dirty="0" smtClean="0">
                <a:solidFill>
                  <a:srgbClr val="0070C0"/>
                </a:solidFill>
              </a:rPr>
              <a:t>explains </a:t>
            </a:r>
            <a:r>
              <a:rPr lang="en-US" b="1" dirty="0">
                <a:solidFill>
                  <a:srgbClr val="0070C0"/>
                </a:solidFill>
              </a:rPr>
              <a:t>the </a:t>
            </a:r>
            <a:r>
              <a:rPr lang="en-US" b="1" dirty="0" smtClean="0">
                <a:solidFill>
                  <a:srgbClr val="0070C0"/>
                </a:solidFill>
              </a:rPr>
              <a:t>reasons for instructions and procedures</a:t>
            </a:r>
            <a:r>
              <a:rPr lang="en-US" b="1" dirty="0">
                <a:solidFill>
                  <a:srgbClr val="0070C0"/>
                </a:solidFill>
              </a:rPr>
              <a:t>. </a:t>
            </a:r>
          </a:p>
          <a:p>
            <a:pPr marL="857250" lvl="1" indent="-457200">
              <a:buFont typeface="Arial" pitchFamily="34" charset="0"/>
              <a:buChar char="•"/>
            </a:pPr>
            <a:r>
              <a:rPr lang="en-US" b="1" dirty="0" smtClean="0">
                <a:solidFill>
                  <a:srgbClr val="0070C0"/>
                </a:solidFill>
              </a:rPr>
              <a:t>helps </a:t>
            </a:r>
            <a:r>
              <a:rPr lang="en-US" b="1" dirty="0">
                <a:solidFill>
                  <a:srgbClr val="0070C0"/>
                </a:solidFill>
              </a:rPr>
              <a:t>me polish my </a:t>
            </a:r>
            <a:r>
              <a:rPr lang="en-US" b="1" dirty="0" smtClean="0">
                <a:solidFill>
                  <a:srgbClr val="0070C0"/>
                </a:solidFill>
              </a:rPr>
              <a:t>thoughts before </a:t>
            </a:r>
            <a:r>
              <a:rPr lang="en-US" b="1" dirty="0">
                <a:solidFill>
                  <a:srgbClr val="0070C0"/>
                </a:solidFill>
              </a:rPr>
              <a:t>I present them to others. </a:t>
            </a:r>
          </a:p>
          <a:p>
            <a:pPr marL="857250" lvl="1" indent="-457200">
              <a:buFont typeface="Arial" pitchFamily="34" charset="0"/>
              <a:buChar char="•"/>
            </a:pPr>
            <a:r>
              <a:rPr lang="en-US" b="1" dirty="0" smtClean="0">
                <a:solidFill>
                  <a:srgbClr val="0070C0"/>
                </a:solidFill>
              </a:rPr>
              <a:t>is </a:t>
            </a:r>
            <a:r>
              <a:rPr lang="en-US" b="1" dirty="0">
                <a:solidFill>
                  <a:srgbClr val="0070C0"/>
                </a:solidFill>
              </a:rPr>
              <a:t>objective about things.</a:t>
            </a:r>
            <a:endParaRPr lang="en-US"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1438429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b="1" dirty="0" smtClean="0">
              <a:solidFill>
                <a:srgbClr val="0070C0"/>
              </a:solidFill>
            </a:endParaRPr>
          </a:p>
          <a:p>
            <a:pPr marL="0" indent="0">
              <a:buNone/>
            </a:pPr>
            <a:r>
              <a:rPr lang="en-US" b="1" dirty="0" smtClean="0">
                <a:solidFill>
                  <a:srgbClr val="0070C0"/>
                </a:solidFill>
              </a:rPr>
              <a:t>My </a:t>
            </a:r>
            <a:r>
              <a:rPr lang="en-US" b="1" dirty="0">
                <a:solidFill>
                  <a:srgbClr val="0070C0"/>
                </a:solidFill>
              </a:rPr>
              <a:t>supervisor……..</a:t>
            </a:r>
          </a:p>
          <a:p>
            <a:pPr marL="857250" lvl="1" indent="-457200">
              <a:buFont typeface="Arial" pitchFamily="34" charset="0"/>
              <a:buChar char="•"/>
            </a:pPr>
            <a:r>
              <a:rPr lang="en-US" b="1" dirty="0" smtClean="0">
                <a:solidFill>
                  <a:srgbClr val="0070C0"/>
                </a:solidFill>
              </a:rPr>
              <a:t>lets </a:t>
            </a:r>
            <a:r>
              <a:rPr lang="en-US" b="1" dirty="0">
                <a:solidFill>
                  <a:srgbClr val="0070C0"/>
                </a:solidFill>
              </a:rPr>
              <a:t>me make my own decisions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cares </a:t>
            </a:r>
            <a:r>
              <a:rPr lang="en-US" b="1" dirty="0">
                <a:solidFill>
                  <a:srgbClr val="0070C0"/>
                </a:solidFill>
              </a:rPr>
              <a:t>about me </a:t>
            </a:r>
            <a:r>
              <a:rPr lang="en-US" b="1" dirty="0" smtClean="0">
                <a:solidFill>
                  <a:srgbClr val="0070C0"/>
                </a:solidFill>
              </a:rPr>
              <a:t>and how </a:t>
            </a:r>
            <a:r>
              <a:rPr lang="en-US" b="1" dirty="0">
                <a:solidFill>
                  <a:srgbClr val="0070C0"/>
                </a:solidFill>
              </a:rPr>
              <a:t>I'm doing.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does </a:t>
            </a:r>
            <a:r>
              <a:rPr lang="en-US" b="1" dirty="0">
                <a:solidFill>
                  <a:srgbClr val="0070C0"/>
                </a:solidFill>
              </a:rPr>
              <a:t>not seek the limelight</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will not let </a:t>
            </a:r>
            <a:r>
              <a:rPr lang="en-US" b="1" dirty="0">
                <a:solidFill>
                  <a:srgbClr val="0070C0"/>
                </a:solidFill>
              </a:rPr>
              <a:t>me give up. </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gives </a:t>
            </a:r>
            <a:r>
              <a:rPr lang="en-US" b="1" dirty="0">
                <a:solidFill>
                  <a:srgbClr val="0070C0"/>
                </a:solidFill>
              </a:rPr>
              <a:t>personal guidance </a:t>
            </a:r>
            <a:r>
              <a:rPr lang="en-US" b="1" dirty="0" smtClean="0">
                <a:solidFill>
                  <a:srgbClr val="0070C0"/>
                </a:solidFill>
              </a:rPr>
              <a:t>and direction</a:t>
            </a:r>
            <a:r>
              <a:rPr lang="en-US" b="1" dirty="0">
                <a:solidFill>
                  <a:srgbClr val="0070C0"/>
                </a:solidFill>
              </a:rPr>
              <a:t>,</a:t>
            </a:r>
            <a:br>
              <a:rPr lang="en-US" b="1" dirty="0">
                <a:solidFill>
                  <a:srgbClr val="0070C0"/>
                </a:solidFill>
              </a:rPr>
            </a:br>
            <a:r>
              <a:rPr lang="en-US" b="1" dirty="0">
                <a:solidFill>
                  <a:srgbClr val="0070C0"/>
                </a:solidFill>
              </a:rPr>
              <a:t>especially when </a:t>
            </a:r>
            <a:r>
              <a:rPr lang="en-US" b="1" dirty="0" smtClean="0">
                <a:solidFill>
                  <a:srgbClr val="0070C0"/>
                </a:solidFill>
              </a:rPr>
              <a:t>I am learning </a:t>
            </a:r>
            <a:r>
              <a:rPr lang="en-US" b="1" dirty="0">
                <a:solidFill>
                  <a:srgbClr val="0070C0"/>
                </a:solidFill>
              </a:rPr>
              <a:t>something new.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is </a:t>
            </a:r>
            <a:r>
              <a:rPr lang="en-US" b="1" dirty="0">
                <a:solidFill>
                  <a:srgbClr val="0070C0"/>
                </a:solidFill>
              </a:rPr>
              <a:t>empathetic </a:t>
            </a:r>
            <a:r>
              <a:rPr lang="en-US" b="1" dirty="0" smtClean="0">
                <a:solidFill>
                  <a:srgbClr val="0070C0"/>
                </a:solidFill>
              </a:rPr>
              <a:t>and understanding</a:t>
            </a:r>
            <a:r>
              <a:rPr lang="en-US" b="1" dirty="0">
                <a:solidFill>
                  <a:srgbClr val="0070C0"/>
                </a:solidFill>
              </a:rPr>
              <a:t>. </a:t>
            </a:r>
            <a:endParaRPr lang="en-US" b="1" dirty="0" smtClean="0">
              <a:solidFill>
                <a:srgbClr val="0070C0"/>
              </a:solidFill>
            </a:endParaRPr>
          </a:p>
          <a:p>
            <a:pPr marL="400050" lvl="1" indent="0">
              <a:buNone/>
            </a:pPr>
            <a:endParaRPr lang="en-US" b="1" dirty="0" smtClean="0">
              <a:solidFill>
                <a:srgbClr val="0070C0"/>
              </a:solidFill>
            </a:endParaRPr>
          </a:p>
          <a:p>
            <a:pPr marL="400050" lvl="1" indent="0" algn="r">
              <a:buNone/>
            </a:pPr>
            <a:r>
              <a:rPr lang="en-US" sz="1300" b="1" dirty="0">
                <a:solidFill>
                  <a:srgbClr val="0070C0"/>
                </a:solidFill>
              </a:rPr>
              <a:t>From “The One-Minute Manager” by Kenneth Blanchard</a:t>
            </a:r>
            <a:endParaRPr lang="en-US" sz="1300" b="1" dirty="0"/>
          </a:p>
          <a:p>
            <a:pPr marL="857250" lvl="1" indent="-457200">
              <a:buFont typeface="Arial" pitchFamily="34" charset="0"/>
              <a:buChar char="•"/>
            </a:pPr>
            <a:endParaRPr lang="en-US" dirty="0">
              <a:solidFill>
                <a:srgbClr val="0070C0"/>
              </a:solidFill>
            </a:endParaRPr>
          </a:p>
        </p:txBody>
      </p:sp>
    </p:spTree>
    <p:extLst>
      <p:ext uri="{BB962C8B-B14F-4D97-AF65-F5344CB8AC3E}">
        <p14:creationId xmlns:p14="http://schemas.microsoft.com/office/powerpoint/2010/main" val="26969396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b="1" dirty="0" smtClean="0">
              <a:solidFill>
                <a:srgbClr val="0070C0"/>
              </a:solidFill>
            </a:endParaRPr>
          </a:p>
          <a:p>
            <a:pPr marL="0" indent="0">
              <a:buNone/>
            </a:pPr>
            <a:r>
              <a:rPr lang="en-US" b="1" dirty="0" smtClean="0">
                <a:solidFill>
                  <a:srgbClr val="0070C0"/>
                </a:solidFill>
              </a:rPr>
              <a:t>My </a:t>
            </a:r>
            <a:r>
              <a:rPr lang="en-US" b="1" dirty="0">
                <a:solidFill>
                  <a:srgbClr val="0070C0"/>
                </a:solidFill>
              </a:rPr>
              <a:t>supervisor……..</a:t>
            </a:r>
          </a:p>
          <a:p>
            <a:pPr marL="857250" lvl="1" indent="-457200">
              <a:buFont typeface="Arial" pitchFamily="34" charset="0"/>
              <a:buChar char="•"/>
            </a:pPr>
            <a:r>
              <a:rPr lang="en-US" b="1" dirty="0" smtClean="0">
                <a:solidFill>
                  <a:srgbClr val="0070C0"/>
                </a:solidFill>
              </a:rPr>
              <a:t>is </a:t>
            </a:r>
            <a:r>
              <a:rPr lang="en-US" b="1" dirty="0">
                <a:solidFill>
                  <a:srgbClr val="0070C0"/>
                </a:solidFill>
              </a:rPr>
              <a:t>firm but fair</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keeps </a:t>
            </a:r>
            <a:r>
              <a:rPr lang="en-US" b="1" dirty="0">
                <a:solidFill>
                  <a:srgbClr val="0070C0"/>
                </a:solidFill>
              </a:rPr>
              <a:t>a results orientation.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makes </a:t>
            </a:r>
            <a:r>
              <a:rPr lang="en-US" b="1" dirty="0">
                <a:solidFill>
                  <a:srgbClr val="0070C0"/>
                </a:solidFill>
              </a:rPr>
              <a:t>me work </a:t>
            </a:r>
            <a:r>
              <a:rPr lang="en-US" b="1" dirty="0" smtClean="0">
                <a:solidFill>
                  <a:srgbClr val="0070C0"/>
                </a:solidFill>
              </a:rPr>
              <a:t>out most </a:t>
            </a:r>
            <a:r>
              <a:rPr lang="en-US" b="1" dirty="0">
                <a:solidFill>
                  <a:srgbClr val="0070C0"/>
                </a:solidFill>
              </a:rPr>
              <a:t>of my own problems or tough situations</a:t>
            </a:r>
            <a:r>
              <a:rPr lang="en-US" b="1" dirty="0" smtClean="0">
                <a:solidFill>
                  <a:srgbClr val="0070C0"/>
                </a:solidFill>
              </a:rPr>
              <a:t>, but </a:t>
            </a:r>
            <a:r>
              <a:rPr lang="en-US" b="1" dirty="0">
                <a:solidFill>
                  <a:srgbClr val="0070C0"/>
                </a:solidFill>
              </a:rPr>
              <a:t>supports me.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lets </a:t>
            </a:r>
            <a:r>
              <a:rPr lang="en-US" b="1" dirty="0">
                <a:solidFill>
                  <a:srgbClr val="0070C0"/>
                </a:solidFill>
              </a:rPr>
              <a:t>me know where I stand</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listens </a:t>
            </a:r>
            <a:r>
              <a:rPr lang="en-US" b="1" dirty="0">
                <a:solidFill>
                  <a:srgbClr val="0070C0"/>
                </a:solidFill>
              </a:rPr>
              <a:t>exceptionally well. </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does not put </a:t>
            </a:r>
            <a:r>
              <a:rPr lang="en-US" b="1" dirty="0">
                <a:solidFill>
                  <a:srgbClr val="0070C0"/>
                </a:solidFill>
              </a:rPr>
              <a:t>words in my mouth.</a:t>
            </a: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29750134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b="1" dirty="0" smtClean="0">
              <a:solidFill>
                <a:srgbClr val="0070C0"/>
              </a:solidFill>
            </a:endParaRPr>
          </a:p>
          <a:p>
            <a:pPr marL="0" indent="0">
              <a:buNone/>
            </a:pPr>
            <a:r>
              <a:rPr lang="en-US" b="1" dirty="0" smtClean="0">
                <a:solidFill>
                  <a:srgbClr val="0070C0"/>
                </a:solidFill>
              </a:rPr>
              <a:t>My </a:t>
            </a:r>
            <a:r>
              <a:rPr lang="en-US" b="1" dirty="0">
                <a:solidFill>
                  <a:srgbClr val="0070C0"/>
                </a:solidFill>
              </a:rPr>
              <a:t>supervisor……..</a:t>
            </a:r>
          </a:p>
          <a:p>
            <a:pPr marL="857250" lvl="1" indent="-457200">
              <a:buFont typeface="Arial" pitchFamily="34" charset="0"/>
              <a:buChar char="•"/>
            </a:pPr>
            <a:r>
              <a:rPr lang="en-US" b="1" dirty="0" smtClean="0">
                <a:solidFill>
                  <a:srgbClr val="0070C0"/>
                </a:solidFill>
              </a:rPr>
              <a:t>is </a:t>
            </a:r>
            <a:r>
              <a:rPr lang="en-US" b="1" dirty="0">
                <a:solidFill>
                  <a:srgbClr val="0070C0"/>
                </a:solidFill>
              </a:rPr>
              <a:t>easy to talk with</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keeps </a:t>
            </a:r>
            <a:r>
              <a:rPr lang="en-US" b="1" dirty="0">
                <a:solidFill>
                  <a:srgbClr val="0070C0"/>
                </a:solidFill>
              </a:rPr>
              <a:t>the promises s/he makes.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keeps </a:t>
            </a:r>
            <a:r>
              <a:rPr lang="en-US" b="1" dirty="0">
                <a:solidFill>
                  <a:srgbClr val="0070C0"/>
                </a:solidFill>
              </a:rPr>
              <a:t>me focused on the goals ahead.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works </a:t>
            </a:r>
            <a:r>
              <a:rPr lang="en-US" b="1" dirty="0">
                <a:solidFill>
                  <a:srgbClr val="0070C0"/>
                </a:solidFill>
              </a:rPr>
              <a:t>as hard or harder than anyone else.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is </a:t>
            </a:r>
            <a:r>
              <a:rPr lang="en-US" b="1" dirty="0">
                <a:solidFill>
                  <a:srgbClr val="0070C0"/>
                </a:solidFill>
              </a:rPr>
              <a:t>humble.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is </a:t>
            </a:r>
            <a:r>
              <a:rPr lang="en-US" b="1" dirty="0">
                <a:solidFill>
                  <a:srgbClr val="0070C0"/>
                </a:solidFill>
              </a:rPr>
              <a:t>proud of those managers s/he has developed.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gives </a:t>
            </a:r>
            <a:r>
              <a:rPr lang="en-US" b="1" dirty="0">
                <a:solidFill>
                  <a:srgbClr val="0070C0"/>
                </a:solidFill>
              </a:rPr>
              <a:t>credit where credit is due. </a:t>
            </a:r>
            <a:endParaRPr lang="en-US" b="1" dirty="0" smtClean="0">
              <a:solidFill>
                <a:srgbClr val="0070C0"/>
              </a:solidFill>
            </a:endParaRPr>
          </a:p>
          <a:p>
            <a:pPr marL="400050" lvl="1" indent="0">
              <a:buNone/>
            </a:pPr>
            <a:endParaRPr lang="en-US" b="1"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30921898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r>
              <a:rPr lang="en-US" b="1" dirty="0" smtClean="0">
                <a:solidFill>
                  <a:srgbClr val="0070C0"/>
                </a:solidFill>
              </a:rPr>
              <a:t>My </a:t>
            </a:r>
            <a:r>
              <a:rPr lang="en-US" b="1" dirty="0">
                <a:solidFill>
                  <a:srgbClr val="0070C0"/>
                </a:solidFill>
              </a:rPr>
              <a:t>supervisor……..</a:t>
            </a:r>
          </a:p>
          <a:p>
            <a:pPr marL="857250" lvl="1" indent="-457200">
              <a:buFont typeface="Arial" pitchFamily="34" charset="0"/>
              <a:buChar char="•"/>
            </a:pPr>
            <a:r>
              <a:rPr lang="en-US" b="1" dirty="0" smtClean="0">
                <a:solidFill>
                  <a:srgbClr val="0070C0"/>
                </a:solidFill>
              </a:rPr>
              <a:t>never </a:t>
            </a:r>
            <a:r>
              <a:rPr lang="en-US" b="1" dirty="0">
                <a:solidFill>
                  <a:srgbClr val="0070C0"/>
                </a:solidFill>
              </a:rPr>
              <a:t>says "I told you so."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corrects </a:t>
            </a:r>
            <a:r>
              <a:rPr lang="en-US" b="1" dirty="0">
                <a:solidFill>
                  <a:srgbClr val="0070C0"/>
                </a:solidFill>
              </a:rPr>
              <a:t>my performance in private.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never </a:t>
            </a:r>
            <a:r>
              <a:rPr lang="en-US" b="1" dirty="0">
                <a:solidFill>
                  <a:srgbClr val="0070C0"/>
                </a:solidFill>
              </a:rPr>
              <a:t>flaunts </a:t>
            </a:r>
            <a:r>
              <a:rPr lang="en-US" b="1" dirty="0" smtClean="0">
                <a:solidFill>
                  <a:srgbClr val="0070C0"/>
                </a:solidFill>
              </a:rPr>
              <a:t>authority.</a:t>
            </a:r>
          </a:p>
          <a:p>
            <a:pPr marL="857250" lvl="1" indent="-457200">
              <a:buFont typeface="Arial" pitchFamily="34" charset="0"/>
              <a:buChar char="•"/>
            </a:pPr>
            <a:r>
              <a:rPr lang="en-US" b="1" dirty="0" smtClean="0">
                <a:solidFill>
                  <a:srgbClr val="0070C0"/>
                </a:solidFill>
              </a:rPr>
              <a:t>is </a:t>
            </a:r>
            <a:r>
              <a:rPr lang="en-US" b="1" dirty="0">
                <a:solidFill>
                  <a:srgbClr val="0070C0"/>
                </a:solidFill>
              </a:rPr>
              <a:t>always straight-forward.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gives </a:t>
            </a:r>
            <a:r>
              <a:rPr lang="en-US" b="1" dirty="0">
                <a:solidFill>
                  <a:srgbClr val="0070C0"/>
                </a:solidFill>
              </a:rPr>
              <a:t>at least a second chance</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maintains </a:t>
            </a:r>
            <a:r>
              <a:rPr lang="en-US" b="1" dirty="0">
                <a:solidFill>
                  <a:srgbClr val="0070C0"/>
                </a:solidFill>
              </a:rPr>
              <a:t>an open door policy. </a:t>
            </a:r>
            <a:r>
              <a:rPr lang="en-US" b="1" dirty="0" smtClean="0">
                <a:solidFill>
                  <a:srgbClr val="0070C0"/>
                </a:solidFill>
              </a:rPr>
              <a:t> </a:t>
            </a:r>
            <a:endParaRPr lang="en-US" b="1"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130724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normAutofit fontScale="92500"/>
          </a:bodyPr>
          <a:lstStyle/>
          <a:p>
            <a:pPr marL="0" indent="0">
              <a:buNone/>
            </a:pPr>
            <a:endParaRPr lang="en-US" dirty="0" smtClean="0"/>
          </a:p>
          <a:p>
            <a:pPr marL="0" indent="0">
              <a:buNone/>
            </a:pPr>
            <a:r>
              <a:rPr lang="en-US" b="1" dirty="0" smtClean="0">
                <a:solidFill>
                  <a:srgbClr val="0070C0"/>
                </a:solidFill>
              </a:rPr>
              <a:t>On the left side of the room is the PRAISE section.</a:t>
            </a:r>
          </a:p>
          <a:p>
            <a:pPr marL="0" indent="0">
              <a:buNone/>
            </a:pPr>
            <a:endParaRPr lang="en-US" b="1" dirty="0">
              <a:solidFill>
                <a:srgbClr val="0070C0"/>
              </a:solidFill>
            </a:endParaRPr>
          </a:p>
          <a:p>
            <a:pPr marL="0" indent="0">
              <a:buNone/>
            </a:pPr>
            <a:r>
              <a:rPr lang="en-US" b="1" dirty="0" smtClean="0">
                <a:solidFill>
                  <a:srgbClr val="0070C0"/>
                </a:solidFill>
              </a:rPr>
              <a:t>In the middle of the room is the CRITICISM section.</a:t>
            </a:r>
          </a:p>
          <a:p>
            <a:pPr marL="0" indent="0">
              <a:buNone/>
            </a:pPr>
            <a:endParaRPr lang="en-US" b="1" dirty="0">
              <a:solidFill>
                <a:srgbClr val="0070C0"/>
              </a:solidFill>
            </a:endParaRPr>
          </a:p>
          <a:p>
            <a:pPr marL="0" indent="0">
              <a:buNone/>
            </a:pPr>
            <a:r>
              <a:rPr lang="en-US" b="1" dirty="0" smtClean="0">
                <a:solidFill>
                  <a:srgbClr val="0070C0"/>
                </a:solidFill>
              </a:rPr>
              <a:t>On the right side of the room is the FEEDBACK section.</a:t>
            </a:r>
          </a:p>
          <a:p>
            <a:pPr marL="0" indent="0">
              <a:buNone/>
            </a:pPr>
            <a:endParaRPr lang="en-US" b="1" dirty="0">
              <a:solidFill>
                <a:srgbClr val="0070C0"/>
              </a:solidFill>
            </a:endParaRPr>
          </a:p>
        </p:txBody>
      </p:sp>
    </p:spTree>
    <p:extLst>
      <p:ext uri="{BB962C8B-B14F-4D97-AF65-F5344CB8AC3E}">
        <p14:creationId xmlns:p14="http://schemas.microsoft.com/office/powerpoint/2010/main" val="14455108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uses </a:t>
            </a:r>
            <a:r>
              <a:rPr lang="en-US" b="1" dirty="0">
                <a:solidFill>
                  <a:srgbClr val="0070C0"/>
                </a:solidFill>
              </a:rPr>
              <a:t>language that is easy to understand</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lets </a:t>
            </a:r>
            <a:r>
              <a:rPr lang="en-US" b="1" dirty="0">
                <a:solidFill>
                  <a:srgbClr val="0070C0"/>
                </a:solidFill>
              </a:rPr>
              <a:t>bygones be bygones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inspires </a:t>
            </a:r>
            <a:r>
              <a:rPr lang="en-US" b="1" dirty="0">
                <a:solidFill>
                  <a:srgbClr val="0070C0"/>
                </a:solidFill>
              </a:rPr>
              <a:t>loyalty. </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really </a:t>
            </a:r>
            <a:r>
              <a:rPr lang="en-US" b="1" dirty="0">
                <a:solidFill>
                  <a:srgbClr val="0070C0"/>
                </a:solidFill>
              </a:rPr>
              <a:t>wants to hear my </a:t>
            </a:r>
            <a:r>
              <a:rPr lang="en-US" b="1" dirty="0" smtClean="0">
                <a:solidFill>
                  <a:srgbClr val="0070C0"/>
                </a:solidFill>
              </a:rPr>
              <a:t>ideas and acts </a:t>
            </a:r>
            <a:r>
              <a:rPr lang="en-US" b="1" dirty="0">
                <a:solidFill>
                  <a:srgbClr val="0070C0"/>
                </a:solidFill>
              </a:rPr>
              <a:t>on them</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lets </a:t>
            </a:r>
            <a:r>
              <a:rPr lang="en-US" b="1" dirty="0">
                <a:solidFill>
                  <a:srgbClr val="0070C0"/>
                </a:solidFill>
              </a:rPr>
              <a:t>me set my own deadlines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celebrates </a:t>
            </a:r>
            <a:r>
              <a:rPr lang="en-US" b="1" dirty="0">
                <a:solidFill>
                  <a:srgbClr val="0070C0"/>
                </a:solidFill>
              </a:rPr>
              <a:t>successes. </a:t>
            </a:r>
            <a:r>
              <a:rPr lang="en-US" b="1" dirty="0" smtClean="0">
                <a:solidFill>
                  <a:srgbClr val="0070C0"/>
                </a:solidFill>
              </a:rPr>
              <a:t>  </a:t>
            </a:r>
            <a:endParaRPr lang="en-US" b="1"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15820447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is </a:t>
            </a:r>
            <a:r>
              <a:rPr lang="en-US" b="1" dirty="0">
                <a:solidFill>
                  <a:srgbClr val="0070C0"/>
                </a:solidFill>
              </a:rPr>
              <a:t>open </a:t>
            </a:r>
            <a:r>
              <a:rPr lang="en-US" b="1" dirty="0" smtClean="0">
                <a:solidFill>
                  <a:srgbClr val="0070C0"/>
                </a:solidFill>
              </a:rPr>
              <a:t>and honest</a:t>
            </a:r>
            <a:r>
              <a:rPr lang="en-US" b="1" dirty="0">
                <a:solidFill>
                  <a:srgbClr val="0070C0"/>
                </a:solidFill>
              </a:rPr>
              <a:t>. </a:t>
            </a:r>
            <a:endParaRPr lang="en-US" dirty="0">
              <a:solidFill>
                <a:srgbClr val="0070C0"/>
              </a:solidFill>
            </a:endParaRPr>
          </a:p>
          <a:p>
            <a:pPr marL="857250" lvl="1" indent="-457200">
              <a:buFont typeface="Arial" pitchFamily="34" charset="0"/>
              <a:buChar char="•"/>
            </a:pPr>
            <a:r>
              <a:rPr lang="en-US" b="1" dirty="0" smtClean="0">
                <a:solidFill>
                  <a:srgbClr val="0070C0"/>
                </a:solidFill>
              </a:rPr>
              <a:t>does not hide </a:t>
            </a:r>
            <a:r>
              <a:rPr lang="en-US" b="1" dirty="0">
                <a:solidFill>
                  <a:srgbClr val="0070C0"/>
                </a:solidFill>
              </a:rPr>
              <a:t>bad news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gives </a:t>
            </a:r>
            <a:r>
              <a:rPr lang="en-US" b="1" dirty="0">
                <a:solidFill>
                  <a:srgbClr val="0070C0"/>
                </a:solidFill>
              </a:rPr>
              <a:t>me enough </a:t>
            </a:r>
            <a:r>
              <a:rPr lang="en-US" b="1" dirty="0" smtClean="0">
                <a:solidFill>
                  <a:srgbClr val="0070C0"/>
                </a:solidFill>
              </a:rPr>
              <a:t>time to </a:t>
            </a:r>
            <a:r>
              <a:rPr lang="en-US" b="1" dirty="0">
                <a:solidFill>
                  <a:srgbClr val="0070C0"/>
                </a:solidFill>
              </a:rPr>
              <a:t>prepare for discussion.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is </a:t>
            </a:r>
            <a:r>
              <a:rPr lang="en-US" b="1" dirty="0">
                <a:solidFill>
                  <a:srgbClr val="0070C0"/>
                </a:solidFill>
              </a:rPr>
              <a:t>enthusiastic.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follows </a:t>
            </a:r>
            <a:r>
              <a:rPr lang="en-US" b="1" dirty="0">
                <a:solidFill>
                  <a:srgbClr val="0070C0"/>
                </a:solidFill>
              </a:rPr>
              <a:t>through.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is </a:t>
            </a:r>
            <a:r>
              <a:rPr lang="en-US" b="1" dirty="0">
                <a:solidFill>
                  <a:srgbClr val="0070C0"/>
                </a:solidFill>
              </a:rPr>
              <a:t>patient. </a:t>
            </a:r>
            <a:r>
              <a:rPr lang="en-US" b="1" dirty="0" smtClean="0">
                <a:solidFill>
                  <a:srgbClr val="0070C0"/>
                </a:solidFill>
              </a:rPr>
              <a:t>  </a:t>
            </a:r>
            <a:endParaRPr lang="en-US" b="1"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26136521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wants </a:t>
            </a:r>
            <a:r>
              <a:rPr lang="en-US" b="1" dirty="0">
                <a:solidFill>
                  <a:srgbClr val="0070C0"/>
                </a:solidFill>
              </a:rPr>
              <a:t>me to "stretch" my skills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gives </a:t>
            </a:r>
            <a:r>
              <a:rPr lang="en-US" b="1" dirty="0">
                <a:solidFill>
                  <a:srgbClr val="0070C0"/>
                </a:solidFill>
              </a:rPr>
              <a:t>me his/her full </a:t>
            </a:r>
            <a:r>
              <a:rPr lang="en-US" b="1" dirty="0" smtClean="0">
                <a:solidFill>
                  <a:srgbClr val="0070C0"/>
                </a:solidFill>
              </a:rPr>
              <a:t>attention during discussions, and will not be </a:t>
            </a:r>
            <a:r>
              <a:rPr lang="en-US" b="1" dirty="0">
                <a:solidFill>
                  <a:srgbClr val="0070C0"/>
                </a:solidFill>
              </a:rPr>
              <a:t>distracted</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has </a:t>
            </a:r>
            <a:r>
              <a:rPr lang="en-US" b="1" dirty="0">
                <a:solidFill>
                  <a:srgbClr val="0070C0"/>
                </a:solidFill>
              </a:rPr>
              <a:t>a sense of humor</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handles </a:t>
            </a:r>
            <a:r>
              <a:rPr lang="en-US" b="1" dirty="0">
                <a:solidFill>
                  <a:srgbClr val="0070C0"/>
                </a:solidFill>
              </a:rPr>
              <a:t>disagreements privately. </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reassures </a:t>
            </a:r>
            <a:r>
              <a:rPr lang="en-US" b="1" dirty="0">
                <a:solidFill>
                  <a:srgbClr val="0070C0"/>
                </a:solidFill>
              </a:rPr>
              <a:t>me. </a:t>
            </a: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9960544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makes </a:t>
            </a:r>
            <a:r>
              <a:rPr lang="en-US" b="1" dirty="0">
                <a:solidFill>
                  <a:srgbClr val="0070C0"/>
                </a:solidFill>
              </a:rPr>
              <a:t>me feel confident</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tells </a:t>
            </a:r>
            <a:r>
              <a:rPr lang="en-US" b="1" dirty="0">
                <a:solidFill>
                  <a:srgbClr val="0070C0"/>
                </a:solidFill>
              </a:rPr>
              <a:t>me the "whole story</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says </a:t>
            </a:r>
            <a:r>
              <a:rPr lang="en-US" b="1" dirty="0">
                <a:solidFill>
                  <a:srgbClr val="0070C0"/>
                </a:solidFill>
              </a:rPr>
              <a:t>"we" instead of "I". </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makes </a:t>
            </a:r>
            <a:r>
              <a:rPr lang="en-US" b="1" dirty="0">
                <a:solidFill>
                  <a:srgbClr val="0070C0"/>
                </a:solidFill>
              </a:rPr>
              <a:t>hard work worth it</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can </a:t>
            </a:r>
            <a:r>
              <a:rPr lang="en-US" b="1" dirty="0">
                <a:solidFill>
                  <a:srgbClr val="0070C0"/>
                </a:solidFill>
              </a:rPr>
              <a:t>communicate </a:t>
            </a:r>
            <a:r>
              <a:rPr lang="en-US" b="1" dirty="0" smtClean="0">
                <a:solidFill>
                  <a:srgbClr val="0070C0"/>
                </a:solidFill>
              </a:rPr>
              <a:t>annoyance without </a:t>
            </a:r>
            <a:r>
              <a:rPr lang="en-US" b="1" dirty="0">
                <a:solidFill>
                  <a:srgbClr val="0070C0"/>
                </a:solidFill>
              </a:rPr>
              <a:t>running </a:t>
            </a:r>
            <a:r>
              <a:rPr lang="en-US" b="1" dirty="0" smtClean="0">
                <a:solidFill>
                  <a:srgbClr val="0070C0"/>
                </a:solidFill>
              </a:rPr>
              <a:t>wild.</a:t>
            </a:r>
          </a:p>
          <a:p>
            <a:pPr marL="857250" lvl="1" indent="-457200">
              <a:buFont typeface="Arial" pitchFamily="34" charset="0"/>
              <a:buChar char="•"/>
            </a:pPr>
            <a:r>
              <a:rPr lang="en-US" b="1" dirty="0" smtClean="0">
                <a:solidFill>
                  <a:srgbClr val="0070C0"/>
                </a:solidFill>
              </a:rPr>
              <a:t>is </a:t>
            </a:r>
            <a:r>
              <a:rPr lang="en-US" b="1" dirty="0">
                <a:solidFill>
                  <a:srgbClr val="0070C0"/>
                </a:solidFill>
              </a:rPr>
              <a:t>courageous. </a:t>
            </a:r>
            <a:r>
              <a:rPr lang="en-US" b="1" dirty="0" smtClean="0">
                <a:solidFill>
                  <a:srgbClr val="0070C0"/>
                </a:solidFill>
              </a:rPr>
              <a:t> </a:t>
            </a:r>
            <a:endParaRPr lang="en-US" b="1"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17633935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insists </a:t>
            </a:r>
            <a:r>
              <a:rPr lang="en-US" b="1" dirty="0">
                <a:solidFill>
                  <a:srgbClr val="0070C0"/>
                </a:solidFill>
              </a:rPr>
              <a:t>on training</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is </a:t>
            </a:r>
            <a:r>
              <a:rPr lang="en-US" b="1" dirty="0">
                <a:solidFill>
                  <a:srgbClr val="0070C0"/>
                </a:solidFill>
              </a:rPr>
              <a:t>a stabilizing influence in a crisis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gets </a:t>
            </a:r>
            <a:r>
              <a:rPr lang="en-US" b="1" dirty="0">
                <a:solidFill>
                  <a:srgbClr val="0070C0"/>
                </a:solidFill>
              </a:rPr>
              <a:t>everyone involved</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wants </a:t>
            </a:r>
            <a:r>
              <a:rPr lang="en-US" b="1" dirty="0">
                <a:solidFill>
                  <a:srgbClr val="0070C0"/>
                </a:solidFill>
              </a:rPr>
              <a:t>me to be successful</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is </a:t>
            </a:r>
            <a:r>
              <a:rPr lang="en-US" b="1" dirty="0">
                <a:solidFill>
                  <a:srgbClr val="0070C0"/>
                </a:solidFill>
              </a:rPr>
              <a:t>optimistic</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operates </a:t>
            </a:r>
            <a:r>
              <a:rPr lang="en-US" b="1" dirty="0">
                <a:solidFill>
                  <a:srgbClr val="0070C0"/>
                </a:solidFill>
              </a:rPr>
              <a:t>well under pressure</a:t>
            </a:r>
            <a:r>
              <a:rPr lang="en-US" b="1" dirty="0" smtClean="0">
                <a:solidFill>
                  <a:srgbClr val="0070C0"/>
                </a:solidFill>
              </a:rPr>
              <a:t>, or </a:t>
            </a:r>
            <a:r>
              <a:rPr lang="en-US" b="1" dirty="0">
                <a:solidFill>
                  <a:srgbClr val="0070C0"/>
                </a:solidFill>
              </a:rPr>
              <a:t>in a rapidly changing environment.</a:t>
            </a:r>
            <a:r>
              <a:rPr lang="en-US" b="1" dirty="0" smtClean="0">
                <a:solidFill>
                  <a:srgbClr val="0070C0"/>
                </a:solidFill>
              </a:rPr>
              <a:t>    </a:t>
            </a:r>
          </a:p>
          <a:p>
            <a:pPr marL="400050" lvl="1" indent="0">
              <a:buNone/>
            </a:pPr>
            <a:endParaRPr lang="en-US" b="1" dirty="0" smtClean="0">
              <a:solidFill>
                <a:srgbClr val="0070C0"/>
              </a:solidFill>
            </a:endParaRPr>
          </a:p>
          <a:p>
            <a:pPr marL="400050" lvl="1" indent="0" algn="r">
              <a:buNone/>
            </a:pPr>
            <a:endParaRPr lang="en-US" sz="1300" b="1" dirty="0" smtClean="0">
              <a:solidFill>
                <a:srgbClr val="0070C0"/>
              </a:solidFill>
            </a:endParaRPr>
          </a:p>
          <a:p>
            <a:pPr marL="400050" lvl="1" indent="0" algn="r">
              <a:buNone/>
            </a:pPr>
            <a:r>
              <a:rPr lang="en-US" sz="1300" b="1" dirty="0" smtClean="0">
                <a:solidFill>
                  <a:srgbClr val="0070C0"/>
                </a:solidFill>
              </a:rPr>
              <a:t>From </a:t>
            </a:r>
            <a:r>
              <a:rPr lang="en-US" sz="1300" b="1" dirty="0">
                <a:solidFill>
                  <a:srgbClr val="0070C0"/>
                </a:solidFill>
              </a:rPr>
              <a:t>“The One-Minute Manager” by Kenneth Blanchard</a:t>
            </a:r>
            <a:endParaRPr lang="en-US" sz="1300" b="1" dirty="0"/>
          </a:p>
          <a:p>
            <a:pPr marL="857250" lvl="1" indent="-457200">
              <a:buFont typeface="Arial" pitchFamily="34" charset="0"/>
              <a:buChar char="•"/>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41071252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has </a:t>
            </a:r>
            <a:r>
              <a:rPr lang="en-US" b="1" dirty="0">
                <a:solidFill>
                  <a:srgbClr val="0070C0"/>
                </a:solidFill>
              </a:rPr>
              <a:t>a reputation for </a:t>
            </a:r>
            <a:r>
              <a:rPr lang="en-US" b="1" dirty="0" smtClean="0">
                <a:solidFill>
                  <a:srgbClr val="0070C0"/>
                </a:solidFill>
              </a:rPr>
              <a:t>competence with </a:t>
            </a:r>
            <a:r>
              <a:rPr lang="en-US" b="1" dirty="0">
                <a:solidFill>
                  <a:srgbClr val="0070C0"/>
                </a:solidFill>
              </a:rPr>
              <a:t>his/her own peers.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has </a:t>
            </a:r>
            <a:r>
              <a:rPr lang="en-US" b="1" dirty="0">
                <a:solidFill>
                  <a:srgbClr val="0070C0"/>
                </a:solidFill>
              </a:rPr>
              <a:t>a good understanding of </a:t>
            </a:r>
            <a:r>
              <a:rPr lang="en-US" b="1" dirty="0" smtClean="0">
                <a:solidFill>
                  <a:srgbClr val="0070C0"/>
                </a:solidFill>
              </a:rPr>
              <a:t>my job</a:t>
            </a:r>
            <a:r>
              <a:rPr lang="en-US" b="1" dirty="0">
                <a:solidFill>
                  <a:srgbClr val="0070C0"/>
                </a:solidFill>
              </a:rPr>
              <a:t>.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is </a:t>
            </a:r>
            <a:r>
              <a:rPr lang="en-US" b="1" dirty="0">
                <a:solidFill>
                  <a:srgbClr val="0070C0"/>
                </a:solidFill>
              </a:rPr>
              <a:t>tough </a:t>
            </a:r>
            <a:r>
              <a:rPr lang="en-US" b="1" dirty="0" smtClean="0">
                <a:solidFill>
                  <a:srgbClr val="0070C0"/>
                </a:solidFill>
              </a:rPr>
              <a:t>and tender</a:t>
            </a:r>
            <a:r>
              <a:rPr lang="en-US" b="1" dirty="0">
                <a:solidFill>
                  <a:srgbClr val="0070C0"/>
                </a:solidFill>
              </a:rPr>
              <a:t>.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believes </a:t>
            </a:r>
            <a:r>
              <a:rPr lang="en-US" b="1" dirty="0">
                <a:solidFill>
                  <a:srgbClr val="0070C0"/>
                </a:solidFill>
              </a:rPr>
              <a:t>we can do it.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sets </a:t>
            </a:r>
            <a:r>
              <a:rPr lang="en-US" b="1" dirty="0">
                <a:solidFill>
                  <a:srgbClr val="0070C0"/>
                </a:solidFill>
              </a:rPr>
              <a:t>attainable milestones. </a:t>
            </a:r>
            <a:endParaRPr lang="en-US" b="1" dirty="0" smtClean="0">
              <a:solidFill>
                <a:srgbClr val="0070C0"/>
              </a:solidFill>
            </a:endParaRPr>
          </a:p>
          <a:p>
            <a:pPr marL="857250" lvl="1" indent="-457200">
              <a:buFont typeface="Arial" pitchFamily="34" charset="0"/>
              <a:buChar char="•"/>
            </a:pPr>
            <a:r>
              <a:rPr lang="en-US" b="1" dirty="0" smtClean="0">
                <a:solidFill>
                  <a:srgbClr val="0070C0"/>
                </a:solidFill>
              </a:rPr>
              <a:t>communicates </a:t>
            </a:r>
            <a:r>
              <a:rPr lang="en-US" b="1" dirty="0">
                <a:solidFill>
                  <a:srgbClr val="0070C0"/>
                </a:solidFill>
              </a:rPr>
              <a:t>philosophy </a:t>
            </a:r>
            <a:r>
              <a:rPr lang="en-US" b="1" dirty="0" smtClean="0">
                <a:solidFill>
                  <a:srgbClr val="0070C0"/>
                </a:solidFill>
              </a:rPr>
              <a:t>and values</a:t>
            </a:r>
            <a:r>
              <a:rPr lang="en-US" b="1" dirty="0">
                <a:solidFill>
                  <a:srgbClr val="0070C0"/>
                </a:solidFill>
              </a:rPr>
              <a:t>. </a:t>
            </a:r>
            <a:endParaRPr lang="en-US" b="1" dirty="0" smtClean="0">
              <a:solidFill>
                <a:srgbClr val="0070C0"/>
              </a:solidFill>
            </a:endParaRPr>
          </a:p>
          <a:p>
            <a:pPr marL="400050" lvl="1" indent="0">
              <a:buNone/>
            </a:pPr>
            <a:endParaRPr lang="en-US" b="1" dirty="0">
              <a:solidFill>
                <a:srgbClr val="0070C0"/>
              </a:solidFill>
            </a:endParaRPr>
          </a:p>
          <a:p>
            <a:pPr marL="400050" lvl="1" indent="0" algn="r">
              <a:buNone/>
            </a:pPr>
            <a:endParaRPr lang="en-US" sz="1300" b="1" dirty="0" smtClean="0">
              <a:solidFill>
                <a:srgbClr val="0070C0"/>
              </a:solidFill>
            </a:endParaRPr>
          </a:p>
          <a:p>
            <a:pPr marL="400050" lvl="1" indent="0" algn="r">
              <a:buNone/>
            </a:pPr>
            <a:r>
              <a:rPr lang="en-US" sz="1300" b="1" dirty="0" smtClean="0">
                <a:solidFill>
                  <a:srgbClr val="0070C0"/>
                </a:solidFill>
              </a:rPr>
              <a:t>From </a:t>
            </a:r>
            <a:r>
              <a:rPr lang="en-US" sz="1300" b="1" dirty="0">
                <a:solidFill>
                  <a:srgbClr val="0070C0"/>
                </a:solidFill>
              </a:rPr>
              <a:t>“The One-Minute Manager” by Kenneth Blanchard</a:t>
            </a:r>
            <a:endParaRPr lang="en-US" sz="1300" b="1" dirty="0"/>
          </a:p>
          <a:p>
            <a:pPr marL="857250" lvl="1" indent="-457200">
              <a:buFont typeface="Arial" pitchFamily="34" charset="0"/>
              <a:buChar char="•"/>
            </a:pPr>
            <a:endParaRPr lang="en-US" b="1" dirty="0" smtClean="0"/>
          </a:p>
          <a:p>
            <a:pPr marL="857250" lvl="1" indent="-457200">
              <a:buFont typeface="Arial" pitchFamily="34" charset="0"/>
              <a:buChar char="•"/>
            </a:pPr>
            <a:endParaRPr lang="en-US" b="1" dirty="0" smtClean="0"/>
          </a:p>
          <a:p>
            <a:pPr marL="857250" lvl="1" indent="-457200">
              <a:buFont typeface="Arial" pitchFamily="34" charset="0"/>
              <a:buChar char="•"/>
            </a:pPr>
            <a:endParaRPr lang="en-US" dirty="0"/>
          </a:p>
          <a:p>
            <a:pPr marL="857250" lvl="1" indent="-457200">
              <a:buFont typeface="Arial" pitchFamily="34" charset="0"/>
              <a:buChar char="•"/>
            </a:pPr>
            <a:endParaRPr lang="en-US" b="1" dirty="0" smtClean="0">
              <a:solidFill>
                <a:srgbClr val="0070C0"/>
              </a:solidFill>
            </a:endParaRPr>
          </a:p>
          <a:p>
            <a:pPr marL="0" indent="0">
              <a:buNone/>
            </a:pPr>
            <a:endParaRPr lang="en-US" dirty="0"/>
          </a:p>
        </p:txBody>
      </p:sp>
    </p:spTree>
    <p:extLst>
      <p:ext uri="{BB962C8B-B14F-4D97-AF65-F5344CB8AC3E}">
        <p14:creationId xmlns:p14="http://schemas.microsoft.com/office/powerpoint/2010/main" val="27661797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is </a:t>
            </a:r>
            <a:r>
              <a:rPr lang="en-US" b="1" dirty="0">
                <a:solidFill>
                  <a:srgbClr val="0070C0"/>
                </a:solidFill>
              </a:rPr>
              <a:t>perceptive</a:t>
            </a:r>
            <a:r>
              <a:rPr lang="en-US" b="1" dirty="0" smtClean="0">
                <a:solidFill>
                  <a:srgbClr val="0070C0"/>
                </a:solidFill>
              </a:rPr>
              <a:t>; does not believe </a:t>
            </a:r>
            <a:r>
              <a:rPr lang="en-US" b="1" dirty="0">
                <a:solidFill>
                  <a:srgbClr val="0070C0"/>
                </a:solidFill>
              </a:rPr>
              <a:t>that everything</a:t>
            </a:r>
            <a:br>
              <a:rPr lang="en-US" b="1" dirty="0">
                <a:solidFill>
                  <a:srgbClr val="0070C0"/>
                </a:solidFill>
              </a:rPr>
            </a:br>
            <a:r>
              <a:rPr lang="en-US" b="1" dirty="0">
                <a:solidFill>
                  <a:srgbClr val="0070C0"/>
                </a:solidFill>
              </a:rPr>
              <a:t>needs to be spelled out</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has </a:t>
            </a:r>
            <a:r>
              <a:rPr lang="en-US" b="1" dirty="0">
                <a:solidFill>
                  <a:srgbClr val="0070C0"/>
                </a:solidFill>
              </a:rPr>
              <a:t>a strong sense of urgency</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preserves </a:t>
            </a:r>
            <a:r>
              <a:rPr lang="en-US" b="1" dirty="0">
                <a:solidFill>
                  <a:srgbClr val="0070C0"/>
                </a:solidFill>
              </a:rPr>
              <a:t>the </a:t>
            </a:r>
            <a:r>
              <a:rPr lang="en-US" b="1" dirty="0" smtClean="0">
                <a:solidFill>
                  <a:srgbClr val="0070C0"/>
                </a:solidFill>
              </a:rPr>
              <a:t>individuality of </a:t>
            </a:r>
            <a:r>
              <a:rPr lang="en-US" b="1" dirty="0">
                <a:solidFill>
                  <a:srgbClr val="0070C0"/>
                </a:solidFill>
              </a:rPr>
              <a:t>his/her team members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thinks and operates </a:t>
            </a:r>
            <a:r>
              <a:rPr lang="en-US" b="1" dirty="0">
                <a:solidFill>
                  <a:srgbClr val="0070C0"/>
                </a:solidFill>
              </a:rPr>
              <a:t>at a </a:t>
            </a:r>
            <a:r>
              <a:rPr lang="en-US" b="1" dirty="0" smtClean="0">
                <a:solidFill>
                  <a:srgbClr val="0070C0"/>
                </a:solidFill>
              </a:rPr>
              <a:t>level above </a:t>
            </a:r>
            <a:r>
              <a:rPr lang="en-US" b="1" dirty="0">
                <a:solidFill>
                  <a:srgbClr val="0070C0"/>
                </a:solidFill>
              </a:rPr>
              <a:t>that expected. </a:t>
            </a:r>
            <a:r>
              <a:rPr lang="en-US" b="1" dirty="0" smtClean="0">
                <a:solidFill>
                  <a:srgbClr val="0070C0"/>
                </a:solidFill>
              </a:rPr>
              <a:t>  </a:t>
            </a:r>
          </a:p>
          <a:p>
            <a:pPr marL="857250" lvl="1" indent="-457200">
              <a:buFont typeface="Arial" pitchFamily="34" charset="0"/>
              <a:buChar char="•"/>
            </a:pPr>
            <a:r>
              <a:rPr lang="en-US" b="1" dirty="0" smtClean="0">
                <a:solidFill>
                  <a:srgbClr val="0070C0"/>
                </a:solidFill>
              </a:rPr>
              <a:t>wants our community college district to be the </a:t>
            </a:r>
            <a:r>
              <a:rPr lang="en-US" b="1" dirty="0">
                <a:solidFill>
                  <a:srgbClr val="0070C0"/>
                </a:solidFill>
              </a:rPr>
              <a:t>best in the </a:t>
            </a:r>
            <a:r>
              <a:rPr lang="en-US" b="1" dirty="0" smtClean="0">
                <a:solidFill>
                  <a:srgbClr val="0070C0"/>
                </a:solidFill>
              </a:rPr>
              <a:t>state. </a:t>
            </a:r>
            <a:endParaRPr lang="en-US" b="1" dirty="0">
              <a:solidFill>
                <a:srgbClr val="0070C0"/>
              </a:solidFill>
            </a:endParaRPr>
          </a:p>
          <a:p>
            <a:pPr marL="0" lvl="1" indent="0" algn="r">
              <a:buNone/>
            </a:pPr>
            <a:r>
              <a:rPr lang="en-US" sz="1200" b="1" dirty="0">
                <a:solidFill>
                  <a:srgbClr val="0070C0"/>
                </a:solidFill>
              </a:rPr>
              <a:t>From “The One-Minute Manager” by Kenneth Blanchard</a:t>
            </a:r>
            <a:endParaRPr lang="en-US" sz="1200" b="1" dirty="0"/>
          </a:p>
          <a:p>
            <a:pPr marL="0" indent="0">
              <a:buNone/>
            </a:pPr>
            <a:endParaRPr lang="en-US" dirty="0"/>
          </a:p>
        </p:txBody>
      </p:sp>
    </p:spTree>
    <p:extLst>
      <p:ext uri="{BB962C8B-B14F-4D97-AF65-F5344CB8AC3E}">
        <p14:creationId xmlns:p14="http://schemas.microsoft.com/office/powerpoint/2010/main" val="511525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b="1" dirty="0">
                <a:solidFill>
                  <a:srgbClr val="0070C0"/>
                </a:solidFill>
              </a:rPr>
              <a:t>My supervisor……..</a:t>
            </a:r>
          </a:p>
          <a:p>
            <a:pPr marL="857250" lvl="1" indent="-457200">
              <a:buFont typeface="Arial" pitchFamily="34" charset="0"/>
              <a:buChar char="•"/>
            </a:pPr>
            <a:r>
              <a:rPr lang="en-US" b="1" dirty="0" smtClean="0">
                <a:solidFill>
                  <a:srgbClr val="0070C0"/>
                </a:solidFill>
              </a:rPr>
              <a:t>is </a:t>
            </a:r>
            <a:r>
              <a:rPr lang="en-US" b="1" dirty="0">
                <a:solidFill>
                  <a:srgbClr val="0070C0"/>
                </a:solidFill>
              </a:rPr>
              <a:t>willing to act on intuition</a:t>
            </a:r>
            <a:r>
              <a:rPr lang="en-US" b="1" dirty="0" smtClean="0">
                <a:solidFill>
                  <a:srgbClr val="0070C0"/>
                </a:solidFill>
              </a:rPr>
              <a:t>; believes </a:t>
            </a:r>
            <a:r>
              <a:rPr lang="en-US" b="1" dirty="0">
                <a:solidFill>
                  <a:srgbClr val="0070C0"/>
                </a:solidFill>
              </a:rPr>
              <a:t>feelings are facts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empowers </a:t>
            </a:r>
            <a:r>
              <a:rPr lang="en-US" b="1" dirty="0">
                <a:solidFill>
                  <a:srgbClr val="0070C0"/>
                </a:solidFill>
              </a:rPr>
              <a:t>us</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is </a:t>
            </a:r>
            <a:r>
              <a:rPr lang="en-US" b="1" dirty="0">
                <a:solidFill>
                  <a:srgbClr val="0070C0"/>
                </a:solidFill>
              </a:rPr>
              <a:t>there when we need her/him</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enjoys </a:t>
            </a:r>
            <a:r>
              <a:rPr lang="en-US" b="1" dirty="0">
                <a:solidFill>
                  <a:srgbClr val="0070C0"/>
                </a:solidFill>
              </a:rPr>
              <a:t>his/her job</a:t>
            </a:r>
            <a:r>
              <a:rPr lang="en-US" b="1" dirty="0" smtClean="0">
                <a:solidFill>
                  <a:srgbClr val="0070C0"/>
                </a:solidFill>
              </a:rPr>
              <a:t>.</a:t>
            </a:r>
          </a:p>
          <a:p>
            <a:pPr marL="857250" lvl="1" indent="-457200">
              <a:buFont typeface="Arial" pitchFamily="34" charset="0"/>
              <a:buChar char="•"/>
            </a:pPr>
            <a:r>
              <a:rPr lang="en-US" b="1" dirty="0" smtClean="0">
                <a:solidFill>
                  <a:srgbClr val="0070C0"/>
                </a:solidFill>
              </a:rPr>
              <a:t>likes </a:t>
            </a:r>
            <a:r>
              <a:rPr lang="en-US" b="1" dirty="0">
                <a:solidFill>
                  <a:srgbClr val="0070C0"/>
                </a:solidFill>
              </a:rPr>
              <a:t>to spend time with us. </a:t>
            </a:r>
            <a:r>
              <a:rPr lang="en-US" b="1" dirty="0" smtClean="0">
                <a:solidFill>
                  <a:srgbClr val="0070C0"/>
                </a:solidFill>
              </a:rPr>
              <a:t>   </a:t>
            </a:r>
          </a:p>
          <a:p>
            <a:pPr marL="400050" lvl="1" indent="0" algn="r">
              <a:buNone/>
            </a:pPr>
            <a:endParaRPr lang="en-US" sz="1200" dirty="0" smtClean="0">
              <a:solidFill>
                <a:srgbClr val="0070C0"/>
              </a:solidFill>
            </a:endParaRPr>
          </a:p>
          <a:p>
            <a:pPr marL="400050" lvl="1" indent="0" algn="r">
              <a:buNone/>
            </a:pPr>
            <a:r>
              <a:rPr lang="en-US" sz="1200" b="1" dirty="0" smtClean="0">
                <a:solidFill>
                  <a:srgbClr val="0070C0"/>
                </a:solidFill>
              </a:rPr>
              <a:t>From </a:t>
            </a:r>
            <a:r>
              <a:rPr lang="en-US" sz="1200" b="1" dirty="0">
                <a:solidFill>
                  <a:srgbClr val="0070C0"/>
                </a:solidFill>
              </a:rPr>
              <a:t>“The One-Minute Manager” by Kenneth Blanchard</a:t>
            </a:r>
            <a:endParaRPr lang="en-US" sz="1200" b="1" dirty="0"/>
          </a:p>
          <a:p>
            <a:pPr marL="400050" lvl="1" indent="0">
              <a:buNone/>
            </a:pPr>
            <a:endParaRPr lang="en-US" b="1" dirty="0" smtClean="0">
              <a:solidFill>
                <a:srgbClr val="0070C0"/>
              </a:solidFill>
            </a:endParaRPr>
          </a:p>
          <a:p>
            <a:pPr marL="857250" lvl="1" indent="-457200">
              <a:buFont typeface="Arial" pitchFamily="34" charset="0"/>
              <a:buChar char="•"/>
            </a:pPr>
            <a:endParaRPr lang="en-US" b="1" dirty="0">
              <a:solidFill>
                <a:srgbClr val="0070C0"/>
              </a:solidFill>
            </a:endParaRPr>
          </a:p>
          <a:p>
            <a:pPr marL="0" indent="0">
              <a:buNone/>
            </a:pPr>
            <a:endParaRPr lang="en-US" dirty="0"/>
          </a:p>
        </p:txBody>
      </p:sp>
    </p:spTree>
    <p:extLst>
      <p:ext uri="{BB962C8B-B14F-4D97-AF65-F5344CB8AC3E}">
        <p14:creationId xmlns:p14="http://schemas.microsoft.com/office/powerpoint/2010/main" val="31249146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Looking at Supervision from the Employee’s Perspective</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400050" lvl="1" indent="0">
              <a:buNone/>
            </a:pPr>
            <a:r>
              <a:rPr lang="en-US" b="1" dirty="0" smtClean="0">
                <a:solidFill>
                  <a:srgbClr val="0070C0"/>
                </a:solidFill>
              </a:rPr>
              <a:t>Does your supervisor pass the test?</a:t>
            </a:r>
          </a:p>
          <a:p>
            <a:pPr marL="400050" lvl="1" indent="0">
              <a:buNone/>
            </a:pPr>
            <a:endParaRPr lang="en-US" b="1" dirty="0">
              <a:solidFill>
                <a:srgbClr val="0070C0"/>
              </a:solidFill>
            </a:endParaRPr>
          </a:p>
          <a:p>
            <a:pPr marL="400050" lvl="1" indent="0">
              <a:buNone/>
            </a:pPr>
            <a:r>
              <a:rPr lang="en-US" b="1" dirty="0" smtClean="0">
                <a:solidFill>
                  <a:srgbClr val="0070C0"/>
                </a:solidFill>
              </a:rPr>
              <a:t>Do you pass the test?</a:t>
            </a:r>
          </a:p>
          <a:p>
            <a:pPr marL="400050" lvl="1" indent="0">
              <a:buNone/>
            </a:pPr>
            <a:endParaRPr lang="en-US" b="1" dirty="0">
              <a:solidFill>
                <a:srgbClr val="0070C0"/>
              </a:solidFill>
            </a:endParaRPr>
          </a:p>
          <a:p>
            <a:pPr marL="400050" lvl="1" indent="0">
              <a:buNone/>
            </a:pPr>
            <a:r>
              <a:rPr lang="en-US" b="1" dirty="0" smtClean="0">
                <a:solidFill>
                  <a:srgbClr val="0070C0"/>
                </a:solidFill>
              </a:rPr>
              <a:t>Handouts</a:t>
            </a:r>
            <a:endParaRPr lang="en-US" b="1" dirty="0">
              <a:solidFill>
                <a:srgbClr val="0070C0"/>
              </a:solidFill>
            </a:endParaRPr>
          </a:p>
        </p:txBody>
      </p:sp>
    </p:spTree>
    <p:extLst>
      <p:ext uri="{BB962C8B-B14F-4D97-AF65-F5344CB8AC3E}">
        <p14:creationId xmlns:p14="http://schemas.microsoft.com/office/powerpoint/2010/main" val="133629399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70C0"/>
                </a:solidFill>
              </a:rPr>
              <a:t>Why </a:t>
            </a:r>
            <a:r>
              <a:rPr lang="en-US" b="1" dirty="0" smtClean="0">
                <a:solidFill>
                  <a:srgbClr val="0070C0"/>
                </a:solidFill>
              </a:rPr>
              <a:t>Would </a:t>
            </a:r>
            <a:r>
              <a:rPr lang="en-US" b="1" dirty="0">
                <a:solidFill>
                  <a:srgbClr val="0070C0"/>
                </a:solidFill>
              </a:rPr>
              <a:t>I </a:t>
            </a:r>
            <a:r>
              <a:rPr lang="en-US" b="1" dirty="0" smtClean="0">
                <a:solidFill>
                  <a:srgbClr val="0070C0"/>
                </a:solidFill>
              </a:rPr>
              <a:t>Want </a:t>
            </a:r>
            <a:r>
              <a:rPr lang="en-US" b="1" dirty="0">
                <a:solidFill>
                  <a:srgbClr val="0070C0"/>
                </a:solidFill>
              </a:rPr>
              <a:t>to be a </a:t>
            </a:r>
            <a:r>
              <a:rPr lang="en-US" b="1" dirty="0" smtClean="0">
                <a:solidFill>
                  <a:srgbClr val="0070C0"/>
                </a:solidFill>
              </a:rPr>
              <a:t>Manager?</a:t>
            </a:r>
            <a:endParaRPr lang="en-US" dirty="0"/>
          </a:p>
        </p:txBody>
      </p:sp>
      <p:sp>
        <p:nvSpPr>
          <p:cNvPr id="3" name="Content Placeholder 2"/>
          <p:cNvSpPr>
            <a:spLocks noGrp="1"/>
          </p:cNvSpPr>
          <p:nvPr>
            <p:ph idx="1"/>
          </p:nvPr>
        </p:nvSpPr>
        <p:spPr/>
        <p:txBody>
          <a:bodyPr>
            <a:normAutofit fontScale="92500"/>
          </a:bodyPr>
          <a:lstStyle/>
          <a:p>
            <a:r>
              <a:rPr lang="en-US" b="1" dirty="0" smtClean="0">
                <a:solidFill>
                  <a:srgbClr val="0070C0"/>
                </a:solidFill>
              </a:rPr>
              <a:t>You look good because you have developed your employees; efficient, cheerful, accurate, timely, cooperative, knowledgeable.</a:t>
            </a:r>
          </a:p>
          <a:p>
            <a:r>
              <a:rPr lang="en-US" b="1" dirty="0" smtClean="0">
                <a:solidFill>
                  <a:srgbClr val="0070C0"/>
                </a:solidFill>
              </a:rPr>
              <a:t>Your successful leadership record will grow.</a:t>
            </a:r>
          </a:p>
          <a:p>
            <a:r>
              <a:rPr lang="en-US" b="1" dirty="0" smtClean="0">
                <a:solidFill>
                  <a:srgbClr val="0070C0"/>
                </a:solidFill>
              </a:rPr>
              <a:t>Your team gets results.</a:t>
            </a:r>
          </a:p>
          <a:p>
            <a:r>
              <a:rPr lang="en-US" b="1" dirty="0" smtClean="0">
                <a:solidFill>
                  <a:srgbClr val="0070C0"/>
                </a:solidFill>
              </a:rPr>
              <a:t>Your mentorship abilities will shine.</a:t>
            </a:r>
          </a:p>
          <a:p>
            <a:r>
              <a:rPr lang="en-US" b="1" dirty="0" smtClean="0">
                <a:solidFill>
                  <a:srgbClr val="0070C0"/>
                </a:solidFill>
              </a:rPr>
              <a:t>You will be happy and satisfied in your job.</a:t>
            </a:r>
          </a:p>
          <a:p>
            <a:r>
              <a:rPr lang="en-US" b="1" dirty="0" smtClean="0">
                <a:solidFill>
                  <a:srgbClr val="0070C0"/>
                </a:solidFill>
              </a:rPr>
              <a:t>You will get a promotion and a big fat raise???</a:t>
            </a:r>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2755143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endParaRPr lang="en-US" b="1" dirty="0">
              <a:solidFill>
                <a:srgbClr val="0070C0"/>
              </a:solidFill>
            </a:endParaRPr>
          </a:p>
          <a:p>
            <a:pPr marL="0" indent="0">
              <a:buNone/>
            </a:pPr>
            <a:r>
              <a:rPr lang="en-US" b="1" dirty="0" smtClean="0">
                <a:solidFill>
                  <a:srgbClr val="0070C0"/>
                </a:solidFill>
              </a:rPr>
              <a:t>After each statement, move to the appropriate section in the room you think fits the situation.</a:t>
            </a:r>
          </a:p>
          <a:p>
            <a:pPr marL="0" indent="0">
              <a:buNone/>
            </a:pPr>
            <a:endParaRPr lang="en-US" b="1" dirty="0">
              <a:solidFill>
                <a:srgbClr val="0070C0"/>
              </a:solidFill>
            </a:endParaRPr>
          </a:p>
        </p:txBody>
      </p:sp>
    </p:spTree>
    <p:extLst>
      <p:ext uri="{BB962C8B-B14F-4D97-AF65-F5344CB8AC3E}">
        <p14:creationId xmlns:p14="http://schemas.microsoft.com/office/powerpoint/2010/main" val="26778373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THANK YOU</a:t>
            </a:r>
            <a:endParaRPr lang="en-US" b="1" dirty="0">
              <a:solidFill>
                <a:srgbClr val="0070C0"/>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b="1" dirty="0" smtClean="0">
                <a:solidFill>
                  <a:srgbClr val="0070C0"/>
                </a:solidFill>
              </a:rPr>
              <a:t>	Now, go out there and do good……..</a:t>
            </a:r>
          </a:p>
          <a:p>
            <a:pPr marL="0" indent="0">
              <a:buNone/>
            </a:pPr>
            <a:endParaRPr lang="en-US" b="1" dirty="0">
              <a:solidFill>
                <a:srgbClr val="0070C0"/>
              </a:solidFill>
            </a:endParaRPr>
          </a:p>
          <a:p>
            <a:pPr marL="0" indent="0" algn="r">
              <a:buNone/>
            </a:pPr>
            <a:endParaRPr lang="en-US" b="1" dirty="0" smtClean="0">
              <a:solidFill>
                <a:srgbClr val="0070C0"/>
              </a:solidFill>
            </a:endParaRPr>
          </a:p>
          <a:p>
            <a:pPr marL="0" indent="0" algn="r">
              <a:buNone/>
            </a:pPr>
            <a:endParaRPr lang="en-US" b="1" dirty="0">
              <a:solidFill>
                <a:srgbClr val="0070C0"/>
              </a:solidFill>
            </a:endParaRPr>
          </a:p>
          <a:p>
            <a:pPr marL="0" indent="0" algn="r">
              <a:buNone/>
            </a:pPr>
            <a:endParaRPr lang="en-US" b="1" dirty="0" smtClean="0">
              <a:solidFill>
                <a:srgbClr val="0070C0"/>
              </a:solidFill>
            </a:endParaRPr>
          </a:p>
          <a:p>
            <a:pPr marL="0" indent="0" algn="r">
              <a:buNone/>
            </a:pPr>
            <a:r>
              <a:rPr lang="en-US" b="1" dirty="0" smtClean="0">
                <a:solidFill>
                  <a:srgbClr val="0070C0"/>
                </a:solidFill>
              </a:rPr>
              <a:t>Dr. Jean Malone</a:t>
            </a:r>
          </a:p>
          <a:p>
            <a:pPr marL="0" indent="0" algn="r">
              <a:buNone/>
            </a:pPr>
            <a:endParaRPr lang="en-US" b="1" dirty="0">
              <a:solidFill>
                <a:srgbClr val="0070C0"/>
              </a:solidFill>
            </a:endParaRPr>
          </a:p>
          <a:p>
            <a:pPr marL="0" indent="0">
              <a:buNone/>
            </a:pPr>
            <a:endParaRPr lang="en-US" b="1" dirty="0">
              <a:solidFill>
                <a:srgbClr val="0070C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3409772"/>
            <a:ext cx="1233058" cy="158097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9555858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References/Leadership Articles</a:t>
            </a:r>
            <a:endParaRPr lang="en-US" b="1" dirty="0">
              <a:solidFill>
                <a:srgbClr val="0070C0"/>
              </a:solidFill>
            </a:endParaRPr>
          </a:p>
        </p:txBody>
      </p:sp>
      <p:sp>
        <p:nvSpPr>
          <p:cNvPr id="3" name="Content Placeholder 2"/>
          <p:cNvSpPr>
            <a:spLocks noGrp="1"/>
          </p:cNvSpPr>
          <p:nvPr>
            <p:ph idx="1"/>
          </p:nvPr>
        </p:nvSpPr>
        <p:spPr/>
        <p:txBody>
          <a:bodyPr>
            <a:normAutofit fontScale="85000" lnSpcReduction="20000"/>
          </a:bodyPr>
          <a:lstStyle/>
          <a:p>
            <a:r>
              <a:rPr lang="en-US" b="1" dirty="0">
                <a:solidFill>
                  <a:srgbClr val="0070C0"/>
                </a:solidFill>
              </a:rPr>
              <a:t>Traits of a Good </a:t>
            </a:r>
            <a:r>
              <a:rPr lang="en-US" b="1" dirty="0" smtClean="0">
                <a:solidFill>
                  <a:srgbClr val="0070C0"/>
                </a:solidFill>
              </a:rPr>
              <a:t>Leader:  </a:t>
            </a:r>
            <a:r>
              <a:rPr lang="en-US" dirty="0" smtClean="0">
                <a:solidFill>
                  <a:srgbClr val="0070C0"/>
                </a:solidFill>
              </a:rPr>
              <a:t>compiled </a:t>
            </a:r>
            <a:r>
              <a:rPr lang="en-US" dirty="0">
                <a:solidFill>
                  <a:srgbClr val="0070C0"/>
                </a:solidFill>
              </a:rPr>
              <a:t>by the Santa Clara University and the Tom Peters </a:t>
            </a:r>
            <a:r>
              <a:rPr lang="en-US" dirty="0" smtClean="0">
                <a:solidFill>
                  <a:srgbClr val="0070C0"/>
                </a:solidFill>
              </a:rPr>
              <a:t>Group</a:t>
            </a:r>
          </a:p>
          <a:p>
            <a:r>
              <a:rPr lang="en-US" b="1" dirty="0" smtClean="0">
                <a:solidFill>
                  <a:srgbClr val="0070C0"/>
                </a:solidFill>
              </a:rPr>
              <a:t>CompareBusinessProducts.com</a:t>
            </a:r>
            <a:r>
              <a:rPr lang="en-US" dirty="0" smtClean="0">
                <a:solidFill>
                  <a:srgbClr val="0070C0"/>
                </a:solidFill>
              </a:rPr>
              <a:t>:  Top 10 Leadership Qualities, May 26, 2009</a:t>
            </a:r>
          </a:p>
          <a:p>
            <a:r>
              <a:rPr lang="en-US" b="1" dirty="0" smtClean="0">
                <a:solidFill>
                  <a:srgbClr val="0070C0"/>
                </a:solidFill>
              </a:rPr>
              <a:t>Top 10 Characteristics of an Effective Leader</a:t>
            </a:r>
            <a:r>
              <a:rPr lang="en-US" dirty="0" smtClean="0">
                <a:solidFill>
                  <a:srgbClr val="0070C0"/>
                </a:solidFill>
              </a:rPr>
              <a:t>:  Kristin Zhivago, Jan </a:t>
            </a:r>
            <a:r>
              <a:rPr lang="en-US" dirty="0">
                <a:solidFill>
                  <a:srgbClr val="0070C0"/>
                </a:solidFill>
              </a:rPr>
              <a:t>24, 2010 </a:t>
            </a:r>
            <a:endParaRPr lang="en-US" dirty="0" smtClean="0">
              <a:solidFill>
                <a:srgbClr val="0070C0"/>
              </a:solidFill>
            </a:endParaRPr>
          </a:p>
          <a:p>
            <a:r>
              <a:rPr lang="en-US" b="1" dirty="0">
                <a:solidFill>
                  <a:srgbClr val="0070C0"/>
                </a:solidFill>
              </a:rPr>
              <a:t>The Characteristic of Leadership - 7 Important </a:t>
            </a:r>
            <a:r>
              <a:rPr lang="en-US" b="1" dirty="0" smtClean="0">
                <a:solidFill>
                  <a:srgbClr val="0070C0"/>
                </a:solidFill>
              </a:rPr>
              <a:t>Traits:  </a:t>
            </a:r>
            <a:r>
              <a:rPr lang="en-US" dirty="0" smtClean="0">
                <a:solidFill>
                  <a:srgbClr val="0070C0"/>
                </a:solidFill>
              </a:rPr>
              <a:t>Copyright </a:t>
            </a:r>
            <a:r>
              <a:rPr lang="en-US" dirty="0">
                <a:solidFill>
                  <a:srgbClr val="0070C0"/>
                </a:solidFill>
              </a:rPr>
              <a:t>2008 - Leadership-Toolbox.com. </a:t>
            </a:r>
            <a:endParaRPr lang="en-US" dirty="0" smtClean="0">
              <a:solidFill>
                <a:srgbClr val="0070C0"/>
              </a:solidFill>
            </a:endParaRPr>
          </a:p>
          <a:p>
            <a:r>
              <a:rPr lang="en-US" b="1" dirty="0" smtClean="0">
                <a:solidFill>
                  <a:srgbClr val="0070C0"/>
                </a:solidFill>
              </a:rPr>
              <a:t>Leadership Characteristics</a:t>
            </a:r>
            <a:r>
              <a:rPr lang="en-US" dirty="0" smtClean="0">
                <a:solidFill>
                  <a:srgbClr val="0070C0"/>
                </a:solidFill>
              </a:rPr>
              <a:t>:  Copyright </a:t>
            </a:r>
            <a:r>
              <a:rPr lang="en-US" dirty="0">
                <a:solidFill>
                  <a:srgbClr val="0070C0"/>
                </a:solidFill>
              </a:rPr>
              <a:t>© 2009 Holden Leadership </a:t>
            </a:r>
            <a:r>
              <a:rPr lang="en-US" dirty="0" smtClean="0">
                <a:solidFill>
                  <a:srgbClr val="0070C0"/>
                </a:solidFill>
              </a:rPr>
              <a:t>Center, University of Oregon</a:t>
            </a:r>
          </a:p>
          <a:p>
            <a:r>
              <a:rPr lang="en-US" b="1" dirty="0" smtClean="0">
                <a:solidFill>
                  <a:srgbClr val="0070C0"/>
                </a:solidFill>
              </a:rPr>
              <a:t>The Characteristics of a Good Leader:  </a:t>
            </a:r>
            <a:r>
              <a:rPr lang="en-US" dirty="0" smtClean="0">
                <a:solidFill>
                  <a:srgbClr val="0070C0"/>
                </a:solidFill>
              </a:rPr>
              <a:t>From “The One-Minute Manager” by Kenneth Blanchard</a:t>
            </a:r>
            <a:endParaRPr lang="en-US" dirty="0"/>
          </a:p>
          <a:p>
            <a:endParaRPr lang="en-US" dirty="0" smtClean="0">
              <a:solidFill>
                <a:srgbClr val="0070C0"/>
              </a:solidFill>
            </a:endParaRPr>
          </a:p>
          <a:p>
            <a:endParaRPr lang="en-US" dirty="0">
              <a:solidFill>
                <a:srgbClr val="0070C0"/>
              </a:solidFill>
            </a:endParaRPr>
          </a:p>
        </p:txBody>
      </p:sp>
    </p:spTree>
    <p:extLst>
      <p:ext uri="{BB962C8B-B14F-4D97-AF65-F5344CB8AC3E}">
        <p14:creationId xmlns:p14="http://schemas.microsoft.com/office/powerpoint/2010/main" val="74451603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b="1" dirty="0">
              <a:solidFill>
                <a:srgbClr val="0070C0"/>
              </a:solidFill>
            </a:endParaRPr>
          </a:p>
        </p:txBody>
      </p:sp>
      <p:sp>
        <p:nvSpPr>
          <p:cNvPr id="3" name="Content Placeholder 2"/>
          <p:cNvSpPr>
            <a:spLocks noGrp="1"/>
          </p:cNvSpPr>
          <p:nvPr>
            <p:ph idx="1"/>
          </p:nvPr>
        </p:nvSpPr>
        <p:spPr/>
        <p:txBody>
          <a:bodyPr/>
          <a:lstStyle/>
          <a:p>
            <a:pPr lvl="0"/>
            <a:endParaRPr lang="en-US" b="1" dirty="0" smtClean="0">
              <a:solidFill>
                <a:srgbClr val="0070C0"/>
              </a:solidFill>
            </a:endParaRPr>
          </a:p>
          <a:p>
            <a:pPr marL="0" lvl="0" indent="0">
              <a:buNone/>
            </a:pPr>
            <a:r>
              <a:rPr lang="en-US" b="1" dirty="0" smtClean="0">
                <a:solidFill>
                  <a:srgbClr val="0070C0"/>
                </a:solidFill>
              </a:rPr>
              <a:t>STATEMENT 1:  Mr</a:t>
            </a:r>
            <a:r>
              <a:rPr lang="en-US" b="1" dirty="0">
                <a:solidFill>
                  <a:srgbClr val="0070C0"/>
                </a:solidFill>
              </a:rPr>
              <a:t>. Jones told me how much he appreciated your thank you note after the job interview. </a:t>
            </a:r>
            <a:r>
              <a:rPr lang="en-US" b="1" dirty="0" smtClean="0">
                <a:solidFill>
                  <a:srgbClr val="0070C0"/>
                </a:solidFill>
              </a:rPr>
              <a:t> He </a:t>
            </a:r>
            <a:r>
              <a:rPr lang="en-US" b="1" dirty="0">
                <a:solidFill>
                  <a:srgbClr val="0070C0"/>
                </a:solidFill>
              </a:rPr>
              <a:t>thought it was a great personal touch.</a:t>
            </a:r>
          </a:p>
          <a:p>
            <a:endParaRPr lang="en-US" b="1" dirty="0">
              <a:solidFill>
                <a:srgbClr val="0070C0"/>
              </a:solidFill>
            </a:endParaRPr>
          </a:p>
        </p:txBody>
      </p:sp>
    </p:spTree>
    <p:extLst>
      <p:ext uri="{BB962C8B-B14F-4D97-AF65-F5344CB8AC3E}">
        <p14:creationId xmlns:p14="http://schemas.microsoft.com/office/powerpoint/2010/main" val="15350232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lvl="0" indent="0">
              <a:buNone/>
            </a:pPr>
            <a:endParaRPr lang="en-US" b="1" dirty="0" smtClean="0">
              <a:solidFill>
                <a:srgbClr val="0070C0"/>
              </a:solidFill>
            </a:endParaRPr>
          </a:p>
          <a:p>
            <a:pPr marL="0" lvl="0" indent="0">
              <a:buNone/>
            </a:pPr>
            <a:r>
              <a:rPr lang="en-US" b="1" dirty="0" smtClean="0">
                <a:solidFill>
                  <a:srgbClr val="0070C0"/>
                </a:solidFill>
              </a:rPr>
              <a:t>STATEMENT 2:  Your </a:t>
            </a:r>
            <a:r>
              <a:rPr lang="en-US" b="1" dirty="0">
                <a:solidFill>
                  <a:srgbClr val="0070C0"/>
                </a:solidFill>
              </a:rPr>
              <a:t>desk is such a mess. </a:t>
            </a:r>
            <a:r>
              <a:rPr lang="en-US" b="1" dirty="0" smtClean="0">
                <a:solidFill>
                  <a:srgbClr val="0070C0"/>
                </a:solidFill>
              </a:rPr>
              <a:t> How can you find anything? </a:t>
            </a:r>
            <a:endParaRPr lang="en-US" b="1" dirty="0">
              <a:solidFill>
                <a:srgbClr val="0070C0"/>
              </a:solidFill>
            </a:endParaRPr>
          </a:p>
          <a:p>
            <a:endParaRPr lang="en-US" b="1" dirty="0">
              <a:solidFill>
                <a:srgbClr val="0070C0"/>
              </a:solidFill>
            </a:endParaRPr>
          </a:p>
        </p:txBody>
      </p:sp>
    </p:spTree>
    <p:extLst>
      <p:ext uri="{BB962C8B-B14F-4D97-AF65-F5344CB8AC3E}">
        <p14:creationId xmlns:p14="http://schemas.microsoft.com/office/powerpoint/2010/main" val="1728703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r>
              <a:rPr lang="en-US" b="1" dirty="0" smtClean="0">
                <a:solidFill>
                  <a:srgbClr val="0070C0"/>
                </a:solidFill>
              </a:rPr>
              <a:t>STATEMENT 3:  Two or three people have mentioned to me that you have been </a:t>
            </a:r>
            <a:r>
              <a:rPr lang="en-US" b="1" dirty="0">
                <a:solidFill>
                  <a:srgbClr val="0070C0"/>
                </a:solidFill>
              </a:rPr>
              <a:t>coming in late the last couple of days.</a:t>
            </a:r>
          </a:p>
        </p:txBody>
      </p:sp>
    </p:spTree>
    <p:extLst>
      <p:ext uri="{BB962C8B-B14F-4D97-AF65-F5344CB8AC3E}">
        <p14:creationId xmlns:p14="http://schemas.microsoft.com/office/powerpoint/2010/main" val="42553442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Praise, Criticism, or Feedback?</a:t>
            </a:r>
            <a:endParaRPr lang="en-US" dirty="0"/>
          </a:p>
        </p:txBody>
      </p:sp>
      <p:sp>
        <p:nvSpPr>
          <p:cNvPr id="3" name="Content Placeholder 2"/>
          <p:cNvSpPr>
            <a:spLocks noGrp="1"/>
          </p:cNvSpPr>
          <p:nvPr>
            <p:ph idx="1"/>
          </p:nvPr>
        </p:nvSpPr>
        <p:spPr/>
        <p:txBody>
          <a:bodyPr/>
          <a:lstStyle/>
          <a:p>
            <a:pPr marL="0" indent="0">
              <a:buNone/>
            </a:pPr>
            <a:endParaRPr lang="en-US" b="1" dirty="0" smtClean="0">
              <a:solidFill>
                <a:srgbClr val="0070C0"/>
              </a:solidFill>
            </a:endParaRPr>
          </a:p>
          <a:p>
            <a:pPr marL="0" indent="0">
              <a:buNone/>
            </a:pPr>
            <a:r>
              <a:rPr lang="en-US" b="1" dirty="0" smtClean="0">
                <a:solidFill>
                  <a:srgbClr val="0070C0"/>
                </a:solidFill>
              </a:rPr>
              <a:t>STATEMENT 4:  </a:t>
            </a:r>
            <a:r>
              <a:rPr lang="en-US" b="1" dirty="0">
                <a:solidFill>
                  <a:srgbClr val="0070C0"/>
                </a:solidFill>
              </a:rPr>
              <a:t>How many times do I have to tell you how to file these documents?</a:t>
            </a:r>
          </a:p>
        </p:txBody>
      </p:sp>
    </p:spTree>
    <p:extLst>
      <p:ext uri="{BB962C8B-B14F-4D97-AF65-F5344CB8AC3E}">
        <p14:creationId xmlns:p14="http://schemas.microsoft.com/office/powerpoint/2010/main" val="8406942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335</TotalTime>
  <Words>2317</Words>
  <Application>Microsoft Office PowerPoint</Application>
  <PresentationFormat>On-screen Show (4:3)</PresentationFormat>
  <Paragraphs>368</Paragraphs>
  <Slides>51</Slides>
  <Notes>1</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SUPERVISING CLASSIFIED STAFF</vt:lpstr>
      <vt:lpstr>TOPICS</vt:lpstr>
      <vt:lpstr>Introduction</vt:lpstr>
      <vt:lpstr>Praise, Criticism, or Feedback?</vt:lpstr>
      <vt:lpstr>Praise, Criticism, or Feedback?</vt:lpstr>
      <vt:lpstr>Praise, Criticism, or Feedback?</vt:lpstr>
      <vt:lpstr>Praise, Criticism, or Feedback?</vt:lpstr>
      <vt:lpstr>Praise, Criticism, or Feedback?</vt:lpstr>
      <vt:lpstr>Praise, Criticism, or Feedback?</vt:lpstr>
      <vt:lpstr>Praise, Criticism, or Feedback?</vt:lpstr>
      <vt:lpstr>Praise, Criticism, or Feedback?</vt:lpstr>
      <vt:lpstr>Praise, Criticism, or Feedback?</vt:lpstr>
      <vt:lpstr>Praise, Criticism, or Feedback?</vt:lpstr>
      <vt:lpstr>Praise, Criticism, or Feedback?</vt:lpstr>
      <vt:lpstr>Praise, Criticism, or Feedback?</vt:lpstr>
      <vt:lpstr> Textbook Characteristics of a Good Manager </vt:lpstr>
      <vt:lpstr> Textbook Characteristics of a Good Manager </vt:lpstr>
      <vt:lpstr> Textbook Characteristics of a Good Manager </vt:lpstr>
      <vt:lpstr> Textbook Characteristics of a Good Manager </vt:lpstr>
      <vt:lpstr> Textbook Characteristics of a Good Manager </vt:lpstr>
      <vt:lpstr>Textbook Characteristics of a Good Manager</vt:lpstr>
      <vt:lpstr>Textbook Characteristics of a Good Manager</vt:lpstr>
      <vt:lpstr>Textbook Characteristics of a Good Manager</vt:lpstr>
      <vt:lpstr>Textbook Characteristics of a Good Manager</vt:lpstr>
      <vt:lpstr>Textbook Characteristics of a Good Manager</vt:lpstr>
      <vt:lpstr>What Skills do I Need?</vt:lpstr>
      <vt:lpstr>Evaluating Performance</vt:lpstr>
      <vt:lpstr>Evaluating Performance</vt:lpstr>
      <vt:lpstr>Evaluating Performance</vt:lpstr>
      <vt:lpstr>Evaluating Performance</vt:lpstr>
      <vt:lpstr>Evaluating Performance</vt:lpstr>
      <vt:lpstr>Evaluating Performance</vt:lpstr>
      <vt:lpstr>Evaluating Your Own Leadership Style</vt:lpstr>
      <vt:lpstr> Looking at Supervision from the Employee’s Perspective </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Looking at Supervision from the Employee’s Perspective</vt:lpstr>
      <vt:lpstr>Why Would I Want to be a Manager?</vt:lpstr>
      <vt:lpstr> THANK YOU</vt:lpstr>
      <vt:lpstr>References/Leadership Articles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SUPERVISING CLASSIFIED STAFF</dc:title>
  <dc:creator>Jean Malone</dc:creator>
  <cp:lastModifiedBy>Jean Malone</cp:lastModifiedBy>
  <cp:revision>34</cp:revision>
  <dcterms:created xsi:type="dcterms:W3CDTF">2012-09-16T00:32:45Z</dcterms:created>
  <dcterms:modified xsi:type="dcterms:W3CDTF">2012-10-22T03:09:01Z</dcterms:modified>
</cp:coreProperties>
</file>