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7" r:id="rId3"/>
    <p:sldId id="295" r:id="rId4"/>
    <p:sldId id="296" r:id="rId5"/>
    <p:sldId id="337" r:id="rId6"/>
    <p:sldId id="313" r:id="rId7"/>
    <p:sldId id="267" r:id="rId8"/>
    <p:sldId id="272" r:id="rId9"/>
    <p:sldId id="343" r:id="rId10"/>
    <p:sldId id="314" r:id="rId11"/>
    <p:sldId id="315" r:id="rId12"/>
    <p:sldId id="316" r:id="rId13"/>
    <p:sldId id="317" r:id="rId14"/>
    <p:sldId id="318" r:id="rId15"/>
    <p:sldId id="341" r:id="rId16"/>
    <p:sldId id="336" r:id="rId17"/>
    <p:sldId id="334" r:id="rId18"/>
    <p:sldId id="344" r:id="rId19"/>
    <p:sldId id="300" r:id="rId20"/>
    <p:sldId id="301" r:id="rId21"/>
    <p:sldId id="306" r:id="rId22"/>
    <p:sldId id="345" r:id="rId23"/>
    <p:sldId id="346" r:id="rId24"/>
    <p:sldId id="347" r:id="rId25"/>
    <p:sldId id="348" r:id="rId26"/>
    <p:sldId id="349" r:id="rId27"/>
    <p:sldId id="350" r:id="rId28"/>
    <p:sldId id="351" r:id="rId29"/>
    <p:sldId id="352" r:id="rId30"/>
    <p:sldId id="353" r:id="rId31"/>
    <p:sldId id="354" r:id="rId32"/>
    <p:sldId id="355" r:id="rId33"/>
    <p:sldId id="356" r:id="rId34"/>
    <p:sldId id="357" r:id="rId35"/>
  </p:sldIdLst>
  <p:sldSz cx="9144000" cy="6858000" type="screen4x3"/>
  <p:notesSz cx="6934200" cy="92344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EEFE"/>
    <a:srgbClr val="96EAFE"/>
    <a:srgbClr val="7C5989"/>
    <a:srgbClr val="000066"/>
    <a:srgbClr val="4D6B89"/>
    <a:srgbClr val="384E64"/>
    <a:srgbClr val="274E75"/>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664" autoAdjust="0"/>
  </p:normalViewPr>
  <p:slideViewPr>
    <p:cSldViewPr>
      <p:cViewPr>
        <p:scale>
          <a:sx n="100" d="100"/>
          <a:sy n="100" d="100"/>
        </p:scale>
        <p:origin x="-1968" y="-6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300513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cs typeface="+mn-cs"/>
              </a:defRPr>
            </a:lvl1pPr>
          </a:lstStyle>
          <a:p>
            <a:pPr>
              <a:defRPr/>
            </a:pPr>
            <a:endParaRPr lang="en-US"/>
          </a:p>
        </p:txBody>
      </p:sp>
      <p:sp>
        <p:nvSpPr>
          <p:cNvPr id="181251" name="Rectangle 3"/>
          <p:cNvSpPr>
            <a:spLocks noGrp="1" noChangeArrowheads="1"/>
          </p:cNvSpPr>
          <p:nvPr>
            <p:ph type="dt" sz="quarter" idx="1"/>
          </p:nvPr>
        </p:nvSpPr>
        <p:spPr bwMode="auto">
          <a:xfrm>
            <a:off x="3927475" y="0"/>
            <a:ext cx="300513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cs typeface="+mn-cs"/>
              </a:defRPr>
            </a:lvl1pPr>
          </a:lstStyle>
          <a:p>
            <a:pPr>
              <a:defRPr/>
            </a:pPr>
            <a:endParaRPr lang="en-US"/>
          </a:p>
        </p:txBody>
      </p:sp>
      <p:sp>
        <p:nvSpPr>
          <p:cNvPr id="181252" name="Rectangle 4"/>
          <p:cNvSpPr>
            <a:spLocks noGrp="1" noChangeArrowheads="1"/>
          </p:cNvSpPr>
          <p:nvPr>
            <p:ph type="ftr" sz="quarter" idx="2"/>
          </p:nvPr>
        </p:nvSpPr>
        <p:spPr bwMode="auto">
          <a:xfrm>
            <a:off x="0" y="8770938"/>
            <a:ext cx="3005138"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cs typeface="+mn-cs"/>
              </a:defRPr>
            </a:lvl1pPr>
          </a:lstStyle>
          <a:p>
            <a:pPr>
              <a:defRPr/>
            </a:pPr>
            <a:endParaRPr lang="en-US"/>
          </a:p>
        </p:txBody>
      </p:sp>
      <p:sp>
        <p:nvSpPr>
          <p:cNvPr id="181253" name="Rectangle 5"/>
          <p:cNvSpPr>
            <a:spLocks noGrp="1" noChangeArrowheads="1"/>
          </p:cNvSpPr>
          <p:nvPr>
            <p:ph type="sldNum" sz="quarter" idx="3"/>
          </p:nvPr>
        </p:nvSpPr>
        <p:spPr bwMode="auto">
          <a:xfrm>
            <a:off x="3927475" y="8770938"/>
            <a:ext cx="3005138"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cs typeface="+mn-cs"/>
              </a:defRPr>
            </a:lvl1pPr>
          </a:lstStyle>
          <a:p>
            <a:pPr>
              <a:defRPr/>
            </a:pPr>
            <a:fld id="{859DC9AB-FEE8-48F6-BC38-75DEBA437A9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defTabSz="922338" eaLnBrk="1" hangingPunct="1">
              <a:defRPr sz="1200">
                <a:latin typeface="Times New Roman" pitchFamily="18" charset="0"/>
                <a:cs typeface="+mn-cs"/>
              </a:defRPr>
            </a:lvl1pPr>
          </a:lstStyle>
          <a:p>
            <a:pPr>
              <a:defRPr/>
            </a:pPr>
            <a:endParaRPr lang="en-US"/>
          </a:p>
        </p:txBody>
      </p:sp>
      <p:sp>
        <p:nvSpPr>
          <p:cNvPr id="99331" name="Rectangle 3"/>
          <p:cNvSpPr>
            <a:spLocks noGrp="1" noChangeArrowheads="1"/>
          </p:cNvSpPr>
          <p:nvPr>
            <p:ph type="dt" idx="1"/>
          </p:nvPr>
        </p:nvSpPr>
        <p:spPr bwMode="auto">
          <a:xfrm>
            <a:off x="3927475" y="0"/>
            <a:ext cx="3005138" cy="460375"/>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algn="r" defTabSz="922338" eaLnBrk="1" hangingPunct="1">
              <a:defRPr sz="1200">
                <a:latin typeface="Times New Roman" pitchFamily="18" charset="0"/>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58875" y="693738"/>
            <a:ext cx="4616450" cy="3462337"/>
          </a:xfrm>
          <a:prstGeom prst="rect">
            <a:avLst/>
          </a:prstGeom>
          <a:noFill/>
          <a:ln w="9525">
            <a:solidFill>
              <a:srgbClr val="000000"/>
            </a:solidFill>
            <a:miter lim="800000"/>
            <a:headEnd/>
            <a:tailEnd/>
          </a:ln>
        </p:spPr>
      </p:sp>
      <p:sp>
        <p:nvSpPr>
          <p:cNvPr id="99333" name="Rectangle 5"/>
          <p:cNvSpPr>
            <a:spLocks noGrp="1" noChangeArrowheads="1"/>
          </p:cNvSpPr>
          <p:nvPr>
            <p:ph type="body" sz="quarter" idx="3"/>
          </p:nvPr>
        </p:nvSpPr>
        <p:spPr bwMode="auto">
          <a:xfrm>
            <a:off x="693738" y="4386263"/>
            <a:ext cx="5546725" cy="4154487"/>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9334" name="Rectangle 6"/>
          <p:cNvSpPr>
            <a:spLocks noGrp="1" noChangeArrowheads="1"/>
          </p:cNvSpPr>
          <p:nvPr>
            <p:ph type="ftr" sz="quarter" idx="4"/>
          </p:nvPr>
        </p:nvSpPr>
        <p:spPr bwMode="auto">
          <a:xfrm>
            <a:off x="0" y="8772525"/>
            <a:ext cx="3005138" cy="460375"/>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defTabSz="922338" eaLnBrk="1" hangingPunct="1">
              <a:defRPr sz="1200">
                <a:latin typeface="Times New Roman" pitchFamily="18" charset="0"/>
                <a:cs typeface="+mn-cs"/>
              </a:defRPr>
            </a:lvl1pPr>
          </a:lstStyle>
          <a:p>
            <a:pPr>
              <a:defRPr/>
            </a:pPr>
            <a:endParaRPr lang="en-US"/>
          </a:p>
        </p:txBody>
      </p:sp>
      <p:sp>
        <p:nvSpPr>
          <p:cNvPr id="99335" name="Rectangle 7"/>
          <p:cNvSpPr>
            <a:spLocks noGrp="1" noChangeArrowheads="1"/>
          </p:cNvSpPr>
          <p:nvPr>
            <p:ph type="sldNum" sz="quarter" idx="5"/>
          </p:nvPr>
        </p:nvSpPr>
        <p:spPr bwMode="auto">
          <a:xfrm>
            <a:off x="3927475" y="8772525"/>
            <a:ext cx="3005138" cy="460375"/>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algn="r" defTabSz="922338" eaLnBrk="1" hangingPunct="1">
              <a:defRPr sz="1200">
                <a:latin typeface="Times New Roman" pitchFamily="18" charset="0"/>
                <a:cs typeface="+mn-cs"/>
              </a:defRPr>
            </a:lvl1pPr>
          </a:lstStyle>
          <a:p>
            <a:pPr>
              <a:defRPr/>
            </a:pPr>
            <a:fld id="{C854CEFE-67B0-4781-B212-FF9E14298A7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10801DAC-0266-4324-B249-69D12FCB7826}" type="slidenum">
              <a:rPr lang="en-US" smtClean="0">
                <a:cs typeface="Arial" charset="0"/>
              </a:rPr>
              <a:pPr/>
              <a:t>1</a:t>
            </a:fld>
            <a:endParaRPr lang="en-US" smtClean="0">
              <a:cs typeface="Arial" charset="0"/>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5CA65D6F-25DC-4AE8-8B45-DDE867784D59}" type="slidenum">
              <a:rPr lang="en-US" smtClean="0"/>
              <a:pPr/>
              <a:t>29</a:t>
            </a:fld>
            <a:endParaRPr lang="en-US" smtClean="0"/>
          </a:p>
        </p:txBody>
      </p:sp>
      <p:sp>
        <p:nvSpPr>
          <p:cNvPr id="122883" name="Rectangle 2"/>
          <p:cNvSpPr>
            <a:spLocks noGrp="1" noRot="1" noChangeAspect="1" noChangeArrowheads="1" noTextEdit="1"/>
          </p:cNvSpPr>
          <p:nvPr>
            <p:ph type="sldImg"/>
          </p:nvPr>
        </p:nvSpPr>
        <p:spPr>
          <a:xfrm>
            <a:off x="1160464" y="693223"/>
            <a:ext cx="4613275" cy="3464523"/>
          </a:xfrm>
          <a:ln/>
        </p:spPr>
      </p:sp>
      <p:sp>
        <p:nvSpPr>
          <p:cNvPr id="122884"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617872D0-BF96-4C28-B394-D2F8714FCB8D}" type="slidenum">
              <a:rPr lang="en-US" smtClean="0"/>
              <a:pPr/>
              <a:t>30</a:t>
            </a:fld>
            <a:endParaRPr lang="en-US" smtClean="0"/>
          </a:p>
        </p:txBody>
      </p:sp>
      <p:sp>
        <p:nvSpPr>
          <p:cNvPr id="123907" name="Rectangle 2"/>
          <p:cNvSpPr>
            <a:spLocks noGrp="1" noRot="1" noChangeAspect="1" noChangeArrowheads="1" noTextEdit="1"/>
          </p:cNvSpPr>
          <p:nvPr>
            <p:ph type="sldImg"/>
          </p:nvPr>
        </p:nvSpPr>
        <p:spPr>
          <a:xfrm>
            <a:off x="1160464" y="693223"/>
            <a:ext cx="4613275" cy="3464523"/>
          </a:xfrm>
          <a:ln/>
        </p:spPr>
      </p:sp>
      <p:sp>
        <p:nvSpPr>
          <p:cNvPr id="123908"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5797652C-5D77-4CA4-ABDF-D63A2F02D5B2}" type="slidenum">
              <a:rPr lang="en-US" smtClean="0"/>
              <a:pPr/>
              <a:t>31</a:t>
            </a:fld>
            <a:endParaRPr lang="en-US" smtClean="0"/>
          </a:p>
        </p:txBody>
      </p:sp>
      <p:sp>
        <p:nvSpPr>
          <p:cNvPr id="124931" name="Rectangle 2"/>
          <p:cNvSpPr>
            <a:spLocks noGrp="1" noRot="1" noChangeAspect="1" noChangeArrowheads="1" noTextEdit="1"/>
          </p:cNvSpPr>
          <p:nvPr>
            <p:ph type="sldImg"/>
          </p:nvPr>
        </p:nvSpPr>
        <p:spPr>
          <a:xfrm>
            <a:off x="1158875" y="693738"/>
            <a:ext cx="4616450" cy="3463925"/>
          </a:xfrm>
          <a:ln/>
        </p:spPr>
      </p:sp>
      <p:sp>
        <p:nvSpPr>
          <p:cNvPr id="124932"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6AAAF55C-EC28-4990-BB35-94B0E82F2E08}" type="slidenum">
              <a:rPr lang="en-US" smtClean="0"/>
              <a:pPr/>
              <a:t>32</a:t>
            </a:fld>
            <a:endParaRPr lang="en-US" smtClean="0"/>
          </a:p>
        </p:txBody>
      </p:sp>
      <p:sp>
        <p:nvSpPr>
          <p:cNvPr id="125955" name="Rectangle 2"/>
          <p:cNvSpPr>
            <a:spLocks noGrp="1" noRot="1" noChangeAspect="1" noChangeArrowheads="1" noTextEdit="1"/>
          </p:cNvSpPr>
          <p:nvPr>
            <p:ph type="sldImg"/>
          </p:nvPr>
        </p:nvSpPr>
        <p:spPr>
          <a:xfrm>
            <a:off x="1160464" y="693223"/>
            <a:ext cx="4613275" cy="3464523"/>
          </a:xfrm>
          <a:ln/>
        </p:spPr>
      </p:sp>
      <p:sp>
        <p:nvSpPr>
          <p:cNvPr id="125956"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87054980-9FA0-4998-9300-FFCFB27880B5}" type="slidenum">
              <a:rPr lang="en-US" smtClean="0"/>
              <a:pPr/>
              <a:t>33</a:t>
            </a:fld>
            <a:endParaRPr lang="en-US" smtClean="0"/>
          </a:p>
        </p:txBody>
      </p:sp>
      <p:sp>
        <p:nvSpPr>
          <p:cNvPr id="126979" name="Rectangle 2"/>
          <p:cNvSpPr>
            <a:spLocks noGrp="1" noRot="1" noChangeAspect="1" noChangeArrowheads="1" noTextEdit="1"/>
          </p:cNvSpPr>
          <p:nvPr>
            <p:ph type="sldImg"/>
          </p:nvPr>
        </p:nvSpPr>
        <p:spPr>
          <a:xfrm>
            <a:off x="1158875" y="693738"/>
            <a:ext cx="4616450" cy="3463925"/>
          </a:xfrm>
          <a:ln/>
        </p:spPr>
      </p:sp>
      <p:sp>
        <p:nvSpPr>
          <p:cNvPr id="126980"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87054980-9FA0-4998-9300-FFCFB27880B5}" type="slidenum">
              <a:rPr lang="en-US" smtClean="0"/>
              <a:pPr/>
              <a:t>34</a:t>
            </a:fld>
            <a:endParaRPr lang="en-US" smtClean="0"/>
          </a:p>
        </p:txBody>
      </p:sp>
      <p:sp>
        <p:nvSpPr>
          <p:cNvPr id="126979" name="Rectangle 2"/>
          <p:cNvSpPr>
            <a:spLocks noGrp="1" noRot="1" noChangeAspect="1" noChangeArrowheads="1" noTextEdit="1"/>
          </p:cNvSpPr>
          <p:nvPr>
            <p:ph type="sldImg"/>
          </p:nvPr>
        </p:nvSpPr>
        <p:spPr>
          <a:xfrm>
            <a:off x="1163639" y="694813"/>
            <a:ext cx="4606925" cy="3461343"/>
          </a:xfrm>
          <a:ln/>
        </p:spPr>
      </p:sp>
      <p:sp>
        <p:nvSpPr>
          <p:cNvPr id="126980"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txBox="1">
            <a:spLocks noGrp="1" noChangeArrowheads="1"/>
          </p:cNvSpPr>
          <p:nvPr/>
        </p:nvSpPr>
        <p:spPr bwMode="auto">
          <a:xfrm>
            <a:off x="3927475" y="8772525"/>
            <a:ext cx="3005138" cy="460375"/>
          </a:xfrm>
          <a:prstGeom prst="rect">
            <a:avLst/>
          </a:prstGeom>
          <a:noFill/>
          <a:ln w="9525">
            <a:noFill/>
            <a:miter lim="800000"/>
            <a:headEnd/>
            <a:tailEnd/>
          </a:ln>
        </p:spPr>
        <p:txBody>
          <a:bodyPr lIns="92411" tIns="46205" rIns="92411" bIns="46205" anchor="b"/>
          <a:lstStyle/>
          <a:p>
            <a:pPr algn="r" defTabSz="922338" eaLnBrk="0" hangingPunct="0"/>
            <a:fld id="{4C74E777-6626-4B6A-BA79-88A55075CBC8}" type="slidenum">
              <a:rPr lang="en-US" sz="1200">
                <a:latin typeface="Times New Roman" pitchFamily="18" charset="0"/>
              </a:rPr>
              <a:pPr algn="r" defTabSz="922338" eaLnBrk="0" hangingPunct="0"/>
              <a:t>15</a:t>
            </a:fld>
            <a:endParaRPr lang="en-US" sz="1200">
              <a:latin typeface="Times New Roman" pitchFamily="18" charset="0"/>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6BBBC704-510B-4A3F-A25C-BE6E40D17D8C}" type="slidenum">
              <a:rPr lang="en-US" smtClean="0"/>
              <a:pPr/>
              <a:t>22</a:t>
            </a:fld>
            <a:endParaRPr lang="en-US" smtClean="0"/>
          </a:p>
        </p:txBody>
      </p:sp>
      <p:sp>
        <p:nvSpPr>
          <p:cNvPr id="115715" name="Rectangle 2"/>
          <p:cNvSpPr>
            <a:spLocks noGrp="1" noRot="1" noChangeAspect="1" noChangeArrowheads="1" noTextEdit="1"/>
          </p:cNvSpPr>
          <p:nvPr>
            <p:ph type="sldImg"/>
          </p:nvPr>
        </p:nvSpPr>
        <p:spPr>
          <a:xfrm>
            <a:off x="1158875" y="693738"/>
            <a:ext cx="4616450" cy="3463925"/>
          </a:xfrm>
          <a:ln/>
        </p:spPr>
      </p:sp>
      <p:sp>
        <p:nvSpPr>
          <p:cNvPr id="115716"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DD2A3503-FA4D-4B80-86A8-921C8EA05E5F}" type="slidenum">
              <a:rPr lang="en-US" smtClean="0"/>
              <a:pPr/>
              <a:t>23</a:t>
            </a:fld>
            <a:endParaRPr lang="en-US" smtClean="0"/>
          </a:p>
        </p:txBody>
      </p:sp>
      <p:sp>
        <p:nvSpPr>
          <p:cNvPr id="116739" name="Rectangle 2"/>
          <p:cNvSpPr>
            <a:spLocks noGrp="1" noRot="1" noChangeAspect="1" noChangeArrowheads="1" noTextEdit="1"/>
          </p:cNvSpPr>
          <p:nvPr>
            <p:ph type="sldImg"/>
          </p:nvPr>
        </p:nvSpPr>
        <p:spPr>
          <a:xfrm>
            <a:off x="1158875" y="693738"/>
            <a:ext cx="4616450" cy="3463925"/>
          </a:xfrm>
          <a:ln/>
        </p:spPr>
      </p:sp>
      <p:sp>
        <p:nvSpPr>
          <p:cNvPr id="116740"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84761B52-6C42-4D34-8E53-97BADA6D6FB5}" type="slidenum">
              <a:rPr lang="en-US" smtClean="0"/>
              <a:pPr/>
              <a:t>24</a:t>
            </a:fld>
            <a:endParaRPr lang="en-US" smtClean="0"/>
          </a:p>
        </p:txBody>
      </p:sp>
      <p:sp>
        <p:nvSpPr>
          <p:cNvPr id="117763" name="Rectangle 2"/>
          <p:cNvSpPr>
            <a:spLocks noGrp="1" noRot="1" noChangeAspect="1" noChangeArrowheads="1" noTextEdit="1"/>
          </p:cNvSpPr>
          <p:nvPr>
            <p:ph type="sldImg"/>
          </p:nvPr>
        </p:nvSpPr>
        <p:spPr>
          <a:xfrm>
            <a:off x="1160464" y="693223"/>
            <a:ext cx="4613275" cy="3464523"/>
          </a:xfrm>
          <a:ln/>
        </p:spPr>
      </p:sp>
      <p:sp>
        <p:nvSpPr>
          <p:cNvPr id="117764"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70590B48-DD8B-4848-B26E-94B99BEA9834}" type="slidenum">
              <a:rPr lang="en-US" smtClean="0"/>
              <a:pPr/>
              <a:t>25</a:t>
            </a:fld>
            <a:endParaRPr lang="en-US" smtClean="0"/>
          </a:p>
        </p:txBody>
      </p:sp>
      <p:sp>
        <p:nvSpPr>
          <p:cNvPr id="118787" name="Rectangle 2"/>
          <p:cNvSpPr>
            <a:spLocks noGrp="1" noRot="1" noChangeAspect="1" noChangeArrowheads="1" noTextEdit="1"/>
          </p:cNvSpPr>
          <p:nvPr>
            <p:ph type="sldImg"/>
          </p:nvPr>
        </p:nvSpPr>
        <p:spPr>
          <a:xfrm>
            <a:off x="1158875" y="693738"/>
            <a:ext cx="4616450" cy="3463925"/>
          </a:xfrm>
          <a:ln/>
        </p:spPr>
      </p:sp>
      <p:sp>
        <p:nvSpPr>
          <p:cNvPr id="118788"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AFB5628D-38F3-49D6-AA9B-A85C08E7FC93}" type="slidenum">
              <a:rPr lang="en-US" smtClean="0"/>
              <a:pPr/>
              <a:t>26</a:t>
            </a:fld>
            <a:endParaRPr lang="en-US" smtClean="0"/>
          </a:p>
        </p:txBody>
      </p:sp>
      <p:sp>
        <p:nvSpPr>
          <p:cNvPr id="119811" name="Rectangle 2"/>
          <p:cNvSpPr>
            <a:spLocks noGrp="1" noRot="1" noChangeAspect="1" noChangeArrowheads="1" noTextEdit="1"/>
          </p:cNvSpPr>
          <p:nvPr>
            <p:ph type="sldImg"/>
          </p:nvPr>
        </p:nvSpPr>
        <p:spPr>
          <a:xfrm>
            <a:off x="1158875" y="693738"/>
            <a:ext cx="4616450" cy="3463925"/>
          </a:xfrm>
          <a:ln/>
        </p:spPr>
      </p:sp>
      <p:sp>
        <p:nvSpPr>
          <p:cNvPr id="119812"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C5D27B46-9A9B-491E-BDEE-95E9EC3745E6}" type="slidenum">
              <a:rPr lang="en-US" smtClean="0"/>
              <a:pPr/>
              <a:t>27</a:t>
            </a:fld>
            <a:endParaRPr lang="en-US" smtClean="0"/>
          </a:p>
        </p:txBody>
      </p:sp>
      <p:sp>
        <p:nvSpPr>
          <p:cNvPr id="120835" name="Rectangle 2"/>
          <p:cNvSpPr>
            <a:spLocks noGrp="1" noRot="1" noChangeAspect="1" noChangeArrowheads="1" noTextEdit="1"/>
          </p:cNvSpPr>
          <p:nvPr>
            <p:ph type="sldImg"/>
          </p:nvPr>
        </p:nvSpPr>
        <p:spPr>
          <a:xfrm>
            <a:off x="1160464" y="693223"/>
            <a:ext cx="4613275" cy="3464523"/>
          </a:xfrm>
          <a:ln/>
        </p:spPr>
      </p:sp>
      <p:sp>
        <p:nvSpPr>
          <p:cNvPr id="120836"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BFBD803F-C785-496B-8B44-F8D1B9A15250}" type="slidenum">
              <a:rPr lang="en-US" smtClean="0"/>
              <a:pPr/>
              <a:t>28</a:t>
            </a:fld>
            <a:endParaRPr lang="en-US" smtClean="0"/>
          </a:p>
        </p:txBody>
      </p:sp>
      <p:sp>
        <p:nvSpPr>
          <p:cNvPr id="121859" name="Rectangle 2"/>
          <p:cNvSpPr>
            <a:spLocks noGrp="1" noRot="1" noChangeAspect="1" noChangeArrowheads="1" noTextEdit="1"/>
          </p:cNvSpPr>
          <p:nvPr>
            <p:ph type="sldImg"/>
          </p:nvPr>
        </p:nvSpPr>
        <p:spPr>
          <a:xfrm>
            <a:off x="1160464" y="693223"/>
            <a:ext cx="4613275" cy="3464523"/>
          </a:xfrm>
          <a:ln/>
        </p:spPr>
      </p:sp>
      <p:sp>
        <p:nvSpPr>
          <p:cNvPr id="121860" name="Rectangle 3"/>
          <p:cNvSpPr>
            <a:spLocks noGrp="1" noChangeArrowheads="1"/>
          </p:cNvSpPr>
          <p:nvPr>
            <p:ph type="body" idx="1"/>
          </p:nvPr>
        </p:nvSpPr>
        <p:spPr>
          <a:xfrm>
            <a:off x="693723" y="4386689"/>
            <a:ext cx="5546758" cy="4154602"/>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514600"/>
            <a:ext cx="9144000" cy="914400"/>
          </a:xfrm>
        </p:spPr>
        <p:txBody>
          <a:bodyPr/>
          <a:lstStyle>
            <a:lvl1pPr>
              <a:defRPr sz="4400"/>
            </a:lvl1pPr>
          </a:lstStyle>
          <a:p>
            <a:r>
              <a:rPr lang="en-US"/>
              <a:t>Click to edit Master title style</a:t>
            </a:r>
          </a:p>
        </p:txBody>
      </p:sp>
      <p:sp>
        <p:nvSpPr>
          <p:cNvPr id="3075" name="Rectangle 3"/>
          <p:cNvSpPr>
            <a:spLocks noGrp="1" noChangeArrowheads="1"/>
          </p:cNvSpPr>
          <p:nvPr>
            <p:ph type="subTitle" idx="1"/>
          </p:nvPr>
        </p:nvSpPr>
        <p:spPr>
          <a:xfrm>
            <a:off x="0" y="3479800"/>
            <a:ext cx="9144000" cy="635000"/>
          </a:xfrm>
        </p:spPr>
        <p:txBody>
          <a:bodyPr/>
          <a:lstStyle>
            <a:lvl1pPr marL="0" indent="0" algn="ctr">
              <a:buFontTx/>
              <a:buNone/>
              <a:defRPr sz="2400"/>
            </a:lvl1pPr>
          </a:lstStyle>
          <a:p>
            <a:r>
              <a:rPr lang="en-US"/>
              <a:t>Click to edit Master subtitle style</a:t>
            </a:r>
          </a:p>
        </p:txBody>
      </p:sp>
      <p:sp>
        <p:nvSpPr>
          <p:cNvPr id="4" name="Rectangle 4"/>
          <p:cNvSpPr>
            <a:spLocks noGrp="1" noChangeArrowheads="1"/>
          </p:cNvSpPr>
          <p:nvPr>
            <p:ph type="dt" sz="half" idx="10"/>
          </p:nvPr>
        </p:nvSpPr>
        <p:spPr>
          <a:xfrm>
            <a:off x="0" y="6629400"/>
            <a:ext cx="1905000" cy="228600"/>
          </a:xfrm>
        </p:spPr>
        <p:txBody>
          <a:bodyPr/>
          <a:lstStyle>
            <a:lvl1pPr>
              <a:defRPr b="1">
                <a:latin typeface="Arial" charset="0"/>
              </a:defRPr>
            </a:lvl1pPr>
          </a:lstStyle>
          <a:p>
            <a:pPr>
              <a:defRPr/>
            </a:pPr>
            <a:endParaRPr lang="en-US"/>
          </a:p>
        </p:txBody>
      </p:sp>
      <p:sp>
        <p:nvSpPr>
          <p:cNvPr id="5" name="Rectangle 5"/>
          <p:cNvSpPr>
            <a:spLocks noGrp="1" noChangeArrowheads="1"/>
          </p:cNvSpPr>
          <p:nvPr>
            <p:ph type="ftr" sz="quarter" idx="11"/>
          </p:nvPr>
        </p:nvSpPr>
        <p:spPr>
          <a:xfrm>
            <a:off x="3124200" y="6629400"/>
            <a:ext cx="2895600" cy="228600"/>
          </a:xfrm>
        </p:spPr>
        <p:txBody>
          <a:bodyPr/>
          <a:lstStyle>
            <a:lvl1pPr>
              <a:defRPr b="1">
                <a:latin typeface="Arial" charset="0"/>
              </a:defRPr>
            </a:lvl1pPr>
          </a:lstStyle>
          <a:p>
            <a:pPr>
              <a:defRPr/>
            </a:pPr>
            <a:endParaRPr lang="en-US"/>
          </a:p>
        </p:txBody>
      </p:sp>
      <p:sp>
        <p:nvSpPr>
          <p:cNvPr id="6" name="Rectangle 6"/>
          <p:cNvSpPr>
            <a:spLocks noGrp="1" noChangeArrowheads="1"/>
          </p:cNvSpPr>
          <p:nvPr>
            <p:ph type="sldNum" sz="quarter" idx="12"/>
          </p:nvPr>
        </p:nvSpPr>
        <p:spPr>
          <a:xfrm>
            <a:off x="7239000" y="6629400"/>
            <a:ext cx="1905000" cy="228600"/>
          </a:xfrm>
        </p:spPr>
        <p:txBody>
          <a:bodyPr/>
          <a:lstStyle>
            <a:lvl1pPr>
              <a:defRPr b="1">
                <a:latin typeface="Arial" charset="0"/>
              </a:defRPr>
            </a:lvl1pPr>
          </a:lstStyle>
          <a:p>
            <a:pPr>
              <a:defRPr/>
            </a:pPr>
            <a:fld id="{B5B4454C-922A-4E60-93E9-D112834E1C07}" type="slidenum">
              <a:rPr lang="en-US"/>
              <a:pPr>
                <a:defRPr/>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EB651E-13FD-4BA6-8117-8C2EBE0A4F10}" type="slidenum">
              <a:rPr lang="en-US"/>
              <a:pPr>
                <a:defRPr/>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21907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304800"/>
            <a:ext cx="64198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A940B7-FD9A-469E-96BE-89604A37172A}" type="slidenum">
              <a:rPr lang="en-US"/>
              <a:pPr>
                <a:defRPr/>
              </a:pPr>
              <a:t>‹#›</a:t>
            </a:fld>
            <a:endParaRPr lang="en-US"/>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371600" y="1219200"/>
            <a:ext cx="7543800" cy="50292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2AB615-A6DF-4C2F-9B30-83F45F73D5E4}" type="slidenum">
              <a:rPr lang="en-US"/>
              <a:pPr>
                <a:defRPr/>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80BCD69-411A-4E54-A1F2-8EE079BF50BE}" type="slidenum">
              <a:rPr lang="en-US"/>
              <a:pPr>
                <a:defRPr/>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F1B045-B3E7-4EDC-A1AA-AEB6CCB53817}" type="slidenum">
              <a:rPr lang="en-US"/>
              <a:pPr>
                <a:defRPr/>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219200"/>
            <a:ext cx="36957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19200"/>
            <a:ext cx="36957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07ADA5-C1B8-4432-8524-094778DD76EB}" type="slidenum">
              <a:rPr lang="en-US"/>
              <a:pPr>
                <a:defRPr/>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56E5291-718A-4FD4-A82F-BDEA13BF9E45}" type="slidenum">
              <a:rPr lang="en-US"/>
              <a:pPr>
                <a:defRPr/>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89B84EB-D11A-455A-BC35-436CCFD66892}" type="slidenum">
              <a:rPr lang="en-US"/>
              <a:pPr>
                <a:defRPr/>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B32CC7-F674-4EA7-A196-849A7BFB1EC8}" type="slidenum">
              <a:rPr lang="en-US"/>
              <a:pPr>
                <a:defRPr/>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E349B8-7AEE-4B05-8C02-CA572F3114A7}" type="slidenum">
              <a:rPr lang="en-US"/>
              <a:pPr>
                <a:defRPr/>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40053B-06E1-4A91-B800-7C781FAE51F3}" type="slidenum">
              <a:rPr lang="en-US"/>
              <a:pPr>
                <a:defRPr/>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371600" y="1219200"/>
            <a:ext cx="75438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Rectangle 2"/>
          <p:cNvSpPr>
            <a:spLocks noGrp="1" noChangeArrowheads="1"/>
          </p:cNvSpPr>
          <p:nvPr>
            <p:ph type="title"/>
          </p:nvPr>
        </p:nvSpPr>
        <p:spPr bwMode="auto">
          <a:xfrm>
            <a:off x="152400" y="304800"/>
            <a:ext cx="8763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0" y="647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2133600" y="6477000"/>
            <a:ext cx="48768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7239000" y="647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cs typeface="+mn-cs"/>
              </a:defRPr>
            </a:lvl1pPr>
          </a:lstStyle>
          <a:p>
            <a:pPr>
              <a:defRPr/>
            </a:pPr>
            <a:fld id="{440162D5-4F8B-4137-8305-273B819D6A1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fade thruBlk="1"/>
  </p:transition>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Narrow" pitchFamily="34" charset="0"/>
        </a:defRPr>
      </a:lvl2pPr>
      <a:lvl3pPr algn="ctr" rtl="0" eaLnBrk="0" fontAlgn="base" hangingPunct="0">
        <a:spcBef>
          <a:spcPct val="0"/>
        </a:spcBef>
        <a:spcAft>
          <a:spcPct val="0"/>
        </a:spcAft>
        <a:defRPr sz="3600" b="1">
          <a:solidFill>
            <a:schemeClr val="tx2"/>
          </a:solidFill>
          <a:latin typeface="Arial Narrow" pitchFamily="34" charset="0"/>
        </a:defRPr>
      </a:lvl3pPr>
      <a:lvl4pPr algn="ctr" rtl="0" eaLnBrk="0" fontAlgn="base" hangingPunct="0">
        <a:spcBef>
          <a:spcPct val="0"/>
        </a:spcBef>
        <a:spcAft>
          <a:spcPct val="0"/>
        </a:spcAft>
        <a:defRPr sz="3600" b="1">
          <a:solidFill>
            <a:schemeClr val="tx2"/>
          </a:solidFill>
          <a:latin typeface="Arial Narrow" pitchFamily="34" charset="0"/>
        </a:defRPr>
      </a:lvl4pPr>
      <a:lvl5pPr algn="ctr" rtl="0" eaLnBrk="0" fontAlgn="base" hangingPunct="0">
        <a:spcBef>
          <a:spcPct val="0"/>
        </a:spcBef>
        <a:spcAft>
          <a:spcPct val="0"/>
        </a:spcAft>
        <a:defRPr sz="3600" b="1">
          <a:solidFill>
            <a:schemeClr val="tx2"/>
          </a:solidFill>
          <a:latin typeface="Arial Narrow" pitchFamily="34" charset="0"/>
        </a:defRPr>
      </a:lvl5pPr>
      <a:lvl6pPr marL="457200" algn="ctr" rtl="0" fontAlgn="base">
        <a:spcBef>
          <a:spcPct val="0"/>
        </a:spcBef>
        <a:spcAft>
          <a:spcPct val="0"/>
        </a:spcAft>
        <a:defRPr sz="3600" b="1">
          <a:solidFill>
            <a:schemeClr val="tx2"/>
          </a:solidFill>
          <a:latin typeface="Arial Narrow" pitchFamily="34" charset="0"/>
        </a:defRPr>
      </a:lvl6pPr>
      <a:lvl7pPr marL="914400" algn="ctr" rtl="0" fontAlgn="base">
        <a:spcBef>
          <a:spcPct val="0"/>
        </a:spcBef>
        <a:spcAft>
          <a:spcPct val="0"/>
        </a:spcAft>
        <a:defRPr sz="3600" b="1">
          <a:solidFill>
            <a:schemeClr val="tx2"/>
          </a:solidFill>
          <a:latin typeface="Arial Narrow" pitchFamily="34" charset="0"/>
        </a:defRPr>
      </a:lvl7pPr>
      <a:lvl8pPr marL="1371600" algn="ctr" rtl="0" fontAlgn="base">
        <a:spcBef>
          <a:spcPct val="0"/>
        </a:spcBef>
        <a:spcAft>
          <a:spcPct val="0"/>
        </a:spcAft>
        <a:defRPr sz="3600" b="1">
          <a:solidFill>
            <a:schemeClr val="tx2"/>
          </a:solidFill>
          <a:latin typeface="Arial Narrow" pitchFamily="34" charset="0"/>
        </a:defRPr>
      </a:lvl8pPr>
      <a:lvl9pPr marL="1828800" algn="ctr" rtl="0" fontAlgn="base">
        <a:spcBef>
          <a:spcPct val="0"/>
        </a:spcBef>
        <a:spcAft>
          <a:spcPct val="0"/>
        </a:spcAft>
        <a:defRPr sz="36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6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2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152400" y="838200"/>
            <a:ext cx="9144000" cy="1295400"/>
          </a:xfrm>
        </p:spPr>
        <p:txBody>
          <a:bodyPr/>
          <a:lstStyle/>
          <a:p>
            <a:pPr eaLnBrk="1" hangingPunct="1"/>
            <a:r>
              <a:rPr lang="en-US" dirty="0" smtClean="0"/>
              <a:t>Colleges In Crisis:</a:t>
            </a:r>
            <a:br>
              <a:rPr lang="en-US" dirty="0" smtClean="0"/>
            </a:br>
            <a:r>
              <a:rPr lang="en-US" dirty="0" smtClean="0"/>
              <a:t>Understanding FCMAT Operations</a:t>
            </a:r>
            <a:endParaRPr lang="en-US" dirty="0" smtClean="0"/>
          </a:p>
        </p:txBody>
      </p:sp>
      <p:sp>
        <p:nvSpPr>
          <p:cNvPr id="16386" name="Rectangle 3"/>
          <p:cNvSpPr>
            <a:spLocks noGrp="1" noChangeArrowheads="1"/>
          </p:cNvSpPr>
          <p:nvPr>
            <p:ph type="subTitle" idx="1"/>
          </p:nvPr>
        </p:nvSpPr>
        <p:spPr>
          <a:xfrm>
            <a:off x="228600" y="2286000"/>
            <a:ext cx="8686800" cy="2057400"/>
          </a:xfrm>
        </p:spPr>
        <p:txBody>
          <a:bodyPr/>
          <a:lstStyle/>
          <a:p>
            <a:pPr eaLnBrk="1" hangingPunct="1">
              <a:lnSpc>
                <a:spcPct val="80000"/>
              </a:lnSpc>
            </a:pPr>
            <a:endParaRPr lang="en-US" sz="3600" i="1" dirty="0" smtClean="0"/>
          </a:p>
          <a:p>
            <a:pPr eaLnBrk="1" hangingPunct="1">
              <a:lnSpc>
                <a:spcPct val="80000"/>
              </a:lnSpc>
            </a:pPr>
            <a:r>
              <a:rPr lang="en-US" sz="3200" b="1" dirty="0" smtClean="0"/>
              <a:t>ACBO Training Institute</a:t>
            </a:r>
          </a:p>
          <a:p>
            <a:pPr eaLnBrk="1" hangingPunct="1">
              <a:lnSpc>
                <a:spcPct val="80000"/>
              </a:lnSpc>
            </a:pPr>
            <a:r>
              <a:rPr lang="en-US" sz="2800" b="1" dirty="0" smtClean="0"/>
              <a:t>November 7, 2012</a:t>
            </a:r>
          </a:p>
          <a:p>
            <a:pPr eaLnBrk="1" hangingPunct="1">
              <a:lnSpc>
                <a:spcPct val="80000"/>
              </a:lnSpc>
            </a:pPr>
            <a:r>
              <a:rPr lang="en-US" sz="1800" dirty="0" smtClean="0"/>
              <a:t>Embassy Suites Sacramento</a:t>
            </a:r>
            <a:endParaRPr lang="en-US" sz="1800" dirty="0" smtClean="0"/>
          </a:p>
        </p:txBody>
      </p:sp>
      <p:sp>
        <p:nvSpPr>
          <p:cNvPr id="16387" name="Text Box 5"/>
          <p:cNvSpPr txBox="1">
            <a:spLocks noChangeArrowheads="1"/>
          </p:cNvSpPr>
          <p:nvPr/>
        </p:nvSpPr>
        <p:spPr bwMode="auto">
          <a:xfrm>
            <a:off x="304800" y="4572000"/>
            <a:ext cx="5105400" cy="1570038"/>
          </a:xfrm>
          <a:prstGeom prst="rect">
            <a:avLst/>
          </a:prstGeom>
          <a:noFill/>
          <a:ln w="9525">
            <a:noFill/>
            <a:miter lim="800000"/>
            <a:headEnd/>
            <a:tailEnd/>
          </a:ln>
        </p:spPr>
        <p:txBody>
          <a:bodyPr>
            <a:spAutoFit/>
          </a:bodyPr>
          <a:lstStyle/>
          <a:p>
            <a:pPr marL="576263" lvl="1" eaLnBrk="0" hangingPunct="0">
              <a:tabLst>
                <a:tab pos="341313" algn="l"/>
              </a:tabLst>
            </a:pPr>
            <a:r>
              <a:rPr lang="en-US" sz="1400" dirty="0"/>
              <a:t>Presented by:</a:t>
            </a:r>
          </a:p>
          <a:p>
            <a:pPr eaLnBrk="0" hangingPunct="0">
              <a:tabLst>
                <a:tab pos="341313" algn="l"/>
              </a:tabLst>
            </a:pPr>
            <a:r>
              <a:rPr lang="en-US" sz="2000" dirty="0"/>
              <a:t>		</a:t>
            </a:r>
          </a:p>
          <a:p>
            <a:pPr eaLnBrk="0" hangingPunct="0">
              <a:tabLst>
                <a:tab pos="341313" algn="l"/>
              </a:tabLst>
            </a:pPr>
            <a:r>
              <a:rPr lang="en-US" sz="2000" dirty="0"/>
              <a:t>	</a:t>
            </a:r>
            <a:r>
              <a:rPr lang="en-US" b="1" dirty="0"/>
              <a:t>Joel Montero</a:t>
            </a:r>
          </a:p>
          <a:p>
            <a:pPr lvl="2" eaLnBrk="0" hangingPunct="0">
              <a:tabLst>
                <a:tab pos="341313" algn="l"/>
              </a:tabLst>
            </a:pPr>
            <a:r>
              <a:rPr lang="en-US" sz="1200" i="1" dirty="0"/>
              <a:t>Chief Executive Officer</a:t>
            </a:r>
          </a:p>
          <a:p>
            <a:pPr lvl="2" eaLnBrk="0" hangingPunct="0">
              <a:tabLst>
                <a:tab pos="341313" algn="l"/>
              </a:tabLst>
            </a:pPr>
            <a:r>
              <a:rPr lang="en-US" sz="1200" dirty="0"/>
              <a:t>Fiscal Crisis and Management Assistance Team</a:t>
            </a:r>
          </a:p>
          <a:p>
            <a:pPr eaLnBrk="0" hangingPunct="0">
              <a:tabLst>
                <a:tab pos="341313" algn="l"/>
              </a:tabLst>
            </a:pPr>
            <a:r>
              <a:rPr lang="en-US" dirty="0"/>
              <a:t>	</a:t>
            </a:r>
          </a:p>
        </p:txBody>
      </p:sp>
      <p:pic>
        <p:nvPicPr>
          <p:cNvPr id="16388" name="Picture 10" descr="FCMAT-Logo"/>
          <p:cNvPicPr>
            <a:picLocks noChangeAspect="1" noChangeArrowheads="1"/>
          </p:cNvPicPr>
          <p:nvPr/>
        </p:nvPicPr>
        <p:blipFill>
          <a:blip r:embed="rId3"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152400" y="1676400"/>
            <a:ext cx="8763000" cy="1828800"/>
          </a:xfrm>
        </p:spPr>
        <p:txBody>
          <a:bodyPr/>
          <a:lstStyle/>
          <a:p>
            <a:pPr eaLnBrk="1" hangingPunct="1"/>
            <a:r>
              <a:rPr lang="en-US" smtClean="0"/>
              <a:t>What Happens if your District</a:t>
            </a:r>
            <a:br>
              <a:rPr lang="en-US" smtClean="0"/>
            </a:br>
            <a:r>
              <a:rPr lang="en-US" smtClean="0"/>
              <a:t>Gets into Financial Trouble?  </a:t>
            </a:r>
          </a:p>
        </p:txBody>
      </p:sp>
      <p:pic>
        <p:nvPicPr>
          <p:cNvPr id="29698"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sz="3200" smtClean="0"/>
              <a:t>Monitoring and Assessment of your Fiscal Condition</a:t>
            </a:r>
          </a:p>
        </p:txBody>
      </p:sp>
      <p:sp>
        <p:nvSpPr>
          <p:cNvPr id="30722" name="Rectangle 3"/>
          <p:cNvSpPr>
            <a:spLocks noGrp="1" noChangeArrowheads="1"/>
          </p:cNvSpPr>
          <p:nvPr>
            <p:ph type="body" idx="1"/>
          </p:nvPr>
        </p:nvSpPr>
        <p:spPr>
          <a:xfrm>
            <a:off x="762000" y="1295400"/>
            <a:ext cx="8153400" cy="3962400"/>
          </a:xfrm>
        </p:spPr>
        <p:txBody>
          <a:bodyPr/>
          <a:lstStyle/>
          <a:p>
            <a:pPr eaLnBrk="1" hangingPunct="1">
              <a:spcBef>
                <a:spcPct val="15000"/>
              </a:spcBef>
              <a:spcAft>
                <a:spcPct val="15000"/>
              </a:spcAft>
            </a:pPr>
            <a:r>
              <a:rPr lang="en-US" sz="2000" smtClean="0"/>
              <a:t>Information used to perform the assessment include at least:</a:t>
            </a:r>
          </a:p>
          <a:p>
            <a:pPr lvl="1" eaLnBrk="1" hangingPunct="1">
              <a:spcBef>
                <a:spcPct val="15000"/>
              </a:spcBef>
              <a:spcAft>
                <a:spcPct val="15000"/>
              </a:spcAft>
            </a:pPr>
            <a:r>
              <a:rPr lang="en-US" sz="2000" smtClean="0"/>
              <a:t>Quarterly Financial Status Reports-CCFS-311Q</a:t>
            </a:r>
          </a:p>
          <a:p>
            <a:pPr lvl="1" eaLnBrk="1" hangingPunct="1">
              <a:spcBef>
                <a:spcPct val="15000"/>
              </a:spcBef>
              <a:spcAft>
                <a:spcPct val="15000"/>
              </a:spcAft>
            </a:pPr>
            <a:r>
              <a:rPr lang="en-US" sz="2000" smtClean="0"/>
              <a:t>Annual Financial Status Report-CCFS-311</a:t>
            </a:r>
          </a:p>
          <a:p>
            <a:pPr lvl="1" eaLnBrk="1" hangingPunct="1">
              <a:spcBef>
                <a:spcPct val="15000"/>
              </a:spcBef>
              <a:spcAft>
                <a:spcPct val="15000"/>
              </a:spcAft>
            </a:pPr>
            <a:r>
              <a:rPr lang="en-US" sz="2000" smtClean="0"/>
              <a:t>Annual District Audit</a:t>
            </a:r>
          </a:p>
          <a:p>
            <a:pPr lvl="1" eaLnBrk="1" hangingPunct="1">
              <a:spcBef>
                <a:spcPct val="15000"/>
              </a:spcBef>
              <a:spcAft>
                <a:spcPct val="15000"/>
              </a:spcAft>
            </a:pPr>
            <a:r>
              <a:rPr lang="en-US" sz="2000" smtClean="0"/>
              <a:t>Apportionment Attendance Reports-CCFS-320</a:t>
            </a:r>
          </a:p>
          <a:p>
            <a:pPr lvl="1" eaLnBrk="1" hangingPunct="1">
              <a:spcBef>
                <a:spcPct val="15000"/>
              </a:spcBef>
              <a:spcAft>
                <a:spcPct val="15000"/>
              </a:spcAft>
            </a:pPr>
            <a:r>
              <a:rPr lang="en-US" sz="2000" smtClean="0"/>
              <a:t>District response to inquiries from the Systems Office</a:t>
            </a:r>
          </a:p>
          <a:p>
            <a:pPr eaLnBrk="1" hangingPunct="1">
              <a:lnSpc>
                <a:spcPct val="95000"/>
              </a:lnSpc>
              <a:spcBef>
                <a:spcPct val="15000"/>
              </a:spcBef>
              <a:spcAft>
                <a:spcPct val="15000"/>
              </a:spcAft>
            </a:pPr>
            <a:r>
              <a:rPr lang="en-US" sz="2000" smtClean="0"/>
              <a:t>Remember, the System’s Office’s goal is to assist a district in resolving its financial problem at the lowest level of outside intervention</a:t>
            </a:r>
          </a:p>
          <a:p>
            <a:pPr eaLnBrk="1" hangingPunct="1">
              <a:lnSpc>
                <a:spcPct val="95000"/>
              </a:lnSpc>
              <a:spcBef>
                <a:spcPct val="15000"/>
              </a:spcBef>
              <a:spcAft>
                <a:spcPct val="15000"/>
              </a:spcAft>
            </a:pPr>
            <a:r>
              <a:rPr lang="en-US" sz="2000" smtClean="0"/>
              <a:t>The System Office can be more helpful when they get involved early.  </a:t>
            </a:r>
          </a:p>
        </p:txBody>
      </p:sp>
      <p:pic>
        <p:nvPicPr>
          <p:cNvPr id="30723"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eaLnBrk="1" hangingPunct="1"/>
            <a:r>
              <a:rPr lang="en-US" sz="3200" smtClean="0"/>
              <a:t>Monitoring and Assessment of your Fiscal Condition</a:t>
            </a:r>
          </a:p>
        </p:txBody>
      </p:sp>
      <p:sp>
        <p:nvSpPr>
          <p:cNvPr id="31746" name="Rectangle 3"/>
          <p:cNvSpPr>
            <a:spLocks noGrp="1" noChangeArrowheads="1"/>
          </p:cNvSpPr>
          <p:nvPr>
            <p:ph type="body" idx="1"/>
          </p:nvPr>
        </p:nvSpPr>
        <p:spPr>
          <a:xfrm>
            <a:off x="762000" y="1295400"/>
            <a:ext cx="8153400" cy="3962400"/>
          </a:xfrm>
        </p:spPr>
        <p:txBody>
          <a:bodyPr/>
          <a:lstStyle/>
          <a:p>
            <a:pPr eaLnBrk="1" hangingPunct="1">
              <a:lnSpc>
                <a:spcPct val="80000"/>
              </a:lnSpc>
              <a:spcBef>
                <a:spcPct val="15000"/>
              </a:spcBef>
              <a:spcAft>
                <a:spcPct val="15000"/>
              </a:spcAft>
              <a:buFontTx/>
              <a:buNone/>
            </a:pPr>
            <a:r>
              <a:rPr lang="en-US" sz="2000" smtClean="0"/>
              <a:t>	</a:t>
            </a:r>
            <a:r>
              <a:rPr lang="en-US" sz="2000" b="1" smtClean="0"/>
              <a:t>Primary Assessment Criteria</a:t>
            </a:r>
          </a:p>
          <a:p>
            <a:pPr lvl="1" eaLnBrk="1" hangingPunct="1">
              <a:lnSpc>
                <a:spcPct val="80000"/>
              </a:lnSpc>
              <a:spcBef>
                <a:spcPct val="15000"/>
              </a:spcBef>
              <a:spcAft>
                <a:spcPct val="15000"/>
              </a:spcAft>
            </a:pPr>
            <a:r>
              <a:rPr lang="en-US" sz="2000" smtClean="0"/>
              <a:t>General Fund analysis</a:t>
            </a:r>
          </a:p>
          <a:p>
            <a:pPr lvl="1" eaLnBrk="1" hangingPunct="1">
              <a:lnSpc>
                <a:spcPct val="80000"/>
              </a:lnSpc>
              <a:spcBef>
                <a:spcPct val="15000"/>
              </a:spcBef>
              <a:spcAft>
                <a:spcPct val="15000"/>
              </a:spcAft>
            </a:pPr>
            <a:r>
              <a:rPr lang="en-US" sz="2000" smtClean="0"/>
              <a:t>Unrestricted fund balance analysis</a:t>
            </a:r>
          </a:p>
          <a:p>
            <a:pPr lvl="1" eaLnBrk="1" hangingPunct="1">
              <a:lnSpc>
                <a:spcPct val="80000"/>
              </a:lnSpc>
              <a:spcBef>
                <a:spcPct val="15000"/>
              </a:spcBef>
              <a:spcAft>
                <a:spcPct val="15000"/>
              </a:spcAft>
            </a:pPr>
            <a:r>
              <a:rPr lang="en-US" sz="2000" smtClean="0"/>
              <a:t>Review of object codes 1000 through 7000</a:t>
            </a:r>
          </a:p>
          <a:p>
            <a:pPr lvl="1" eaLnBrk="1" hangingPunct="1">
              <a:lnSpc>
                <a:spcPct val="80000"/>
              </a:lnSpc>
              <a:spcBef>
                <a:spcPct val="15000"/>
              </a:spcBef>
              <a:spcAft>
                <a:spcPct val="15000"/>
              </a:spcAft>
            </a:pPr>
            <a:r>
              <a:rPr lang="en-US" sz="2000" smtClean="0"/>
              <a:t>Minimum Prudent Unrestricted Fund Balance = 5% (min)</a:t>
            </a:r>
          </a:p>
          <a:p>
            <a:pPr lvl="1" eaLnBrk="1" hangingPunct="1">
              <a:lnSpc>
                <a:spcPct val="80000"/>
              </a:lnSpc>
              <a:spcBef>
                <a:spcPct val="15000"/>
              </a:spcBef>
              <a:spcAft>
                <a:spcPct val="15000"/>
              </a:spcAft>
              <a:buFontTx/>
              <a:buNone/>
            </a:pPr>
            <a:endParaRPr lang="en-US" sz="2000" smtClean="0"/>
          </a:p>
          <a:p>
            <a:pPr lvl="1" eaLnBrk="1" hangingPunct="1">
              <a:lnSpc>
                <a:spcPct val="80000"/>
              </a:lnSpc>
              <a:spcBef>
                <a:spcPct val="15000"/>
              </a:spcBef>
              <a:spcAft>
                <a:spcPct val="15000"/>
              </a:spcAft>
              <a:buFontTx/>
              <a:buNone/>
            </a:pPr>
            <a:r>
              <a:rPr lang="en-US" sz="2000" b="1" smtClean="0"/>
              <a:t>Secondary Criteria</a:t>
            </a:r>
          </a:p>
          <a:p>
            <a:pPr lvl="1" eaLnBrk="1" hangingPunct="1">
              <a:lnSpc>
                <a:spcPct val="80000"/>
              </a:lnSpc>
              <a:spcBef>
                <a:spcPct val="15000"/>
              </a:spcBef>
              <a:spcAft>
                <a:spcPct val="15000"/>
              </a:spcAft>
            </a:pPr>
            <a:r>
              <a:rPr lang="en-US" sz="2000" smtClean="0"/>
              <a:t>Spending patterns</a:t>
            </a:r>
          </a:p>
          <a:p>
            <a:pPr lvl="1" eaLnBrk="1" hangingPunct="1">
              <a:lnSpc>
                <a:spcPct val="80000"/>
              </a:lnSpc>
              <a:spcBef>
                <a:spcPct val="15000"/>
              </a:spcBef>
              <a:spcAft>
                <a:spcPct val="15000"/>
              </a:spcAft>
            </a:pPr>
            <a:r>
              <a:rPr lang="en-US" sz="2000" smtClean="0"/>
              <a:t>FTES review</a:t>
            </a:r>
          </a:p>
          <a:p>
            <a:pPr lvl="1" eaLnBrk="1" hangingPunct="1">
              <a:lnSpc>
                <a:spcPct val="80000"/>
              </a:lnSpc>
              <a:spcBef>
                <a:spcPct val="15000"/>
              </a:spcBef>
              <a:spcAft>
                <a:spcPct val="15000"/>
              </a:spcAft>
            </a:pPr>
            <a:r>
              <a:rPr lang="en-US" sz="2000" smtClean="0"/>
              <a:t>Salaries and benefits review</a:t>
            </a:r>
          </a:p>
          <a:p>
            <a:pPr lvl="1" eaLnBrk="1" hangingPunct="1">
              <a:lnSpc>
                <a:spcPct val="80000"/>
              </a:lnSpc>
              <a:spcBef>
                <a:spcPct val="15000"/>
              </a:spcBef>
              <a:spcAft>
                <a:spcPct val="15000"/>
              </a:spcAft>
            </a:pPr>
            <a:r>
              <a:rPr lang="en-US" sz="2000" smtClean="0"/>
              <a:t>Other—audit findings, legal issues, timely filing of reports, etc. </a:t>
            </a:r>
          </a:p>
        </p:txBody>
      </p:sp>
      <p:pic>
        <p:nvPicPr>
          <p:cNvPr id="31747"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smtClean="0"/>
              <a:t>Follow Up Actions if Necessary</a:t>
            </a:r>
          </a:p>
        </p:txBody>
      </p:sp>
      <p:sp>
        <p:nvSpPr>
          <p:cNvPr id="32770" name="Rectangle 3"/>
          <p:cNvSpPr>
            <a:spLocks noGrp="1" noChangeArrowheads="1"/>
          </p:cNvSpPr>
          <p:nvPr>
            <p:ph type="body" idx="1"/>
          </p:nvPr>
        </p:nvSpPr>
        <p:spPr>
          <a:xfrm>
            <a:off x="1371600" y="1066800"/>
            <a:ext cx="7543800" cy="4114800"/>
          </a:xfrm>
        </p:spPr>
        <p:txBody>
          <a:bodyPr/>
          <a:lstStyle/>
          <a:p>
            <a:pPr eaLnBrk="1" hangingPunct="1">
              <a:lnSpc>
                <a:spcPct val="90000"/>
              </a:lnSpc>
              <a:spcBef>
                <a:spcPct val="5000"/>
              </a:spcBef>
              <a:spcAft>
                <a:spcPct val="5000"/>
              </a:spcAft>
            </a:pPr>
            <a:r>
              <a:rPr lang="en-US" sz="2000" smtClean="0"/>
              <a:t>No Action—All Systems Go!  </a:t>
            </a:r>
          </a:p>
          <a:p>
            <a:pPr eaLnBrk="1" hangingPunct="1">
              <a:lnSpc>
                <a:spcPct val="90000"/>
              </a:lnSpc>
              <a:spcBef>
                <a:spcPct val="5000"/>
              </a:spcBef>
              <a:spcAft>
                <a:spcPct val="5000"/>
              </a:spcAft>
            </a:pPr>
            <a:r>
              <a:rPr lang="en-US" sz="2000" smtClean="0"/>
              <a:t>Periodic Monitoring Necessary</a:t>
            </a:r>
          </a:p>
          <a:p>
            <a:pPr lvl="1" eaLnBrk="1" hangingPunct="1">
              <a:lnSpc>
                <a:spcPct val="90000"/>
              </a:lnSpc>
              <a:spcBef>
                <a:spcPct val="5000"/>
              </a:spcBef>
              <a:spcAft>
                <a:spcPct val="5000"/>
              </a:spcAft>
            </a:pPr>
            <a:r>
              <a:rPr lang="en-US" sz="2000" smtClean="0"/>
              <a:t>Complete Checklist</a:t>
            </a:r>
          </a:p>
          <a:p>
            <a:pPr lvl="1" eaLnBrk="1" hangingPunct="1">
              <a:lnSpc>
                <a:spcPct val="90000"/>
              </a:lnSpc>
              <a:spcBef>
                <a:spcPct val="5000"/>
              </a:spcBef>
              <a:spcAft>
                <a:spcPct val="5000"/>
              </a:spcAft>
            </a:pPr>
            <a:r>
              <a:rPr lang="en-US" sz="2000" smtClean="0"/>
              <a:t>Update 311Q</a:t>
            </a:r>
          </a:p>
          <a:p>
            <a:pPr lvl="1" eaLnBrk="1" hangingPunct="1">
              <a:lnSpc>
                <a:spcPct val="90000"/>
              </a:lnSpc>
              <a:spcBef>
                <a:spcPct val="5000"/>
              </a:spcBef>
              <a:spcAft>
                <a:spcPct val="5000"/>
              </a:spcAft>
            </a:pPr>
            <a:r>
              <a:rPr lang="en-US" sz="2000" smtClean="0"/>
              <a:t>Create Action Plan to address concerns</a:t>
            </a:r>
          </a:p>
          <a:p>
            <a:pPr lvl="1" eaLnBrk="1" hangingPunct="1">
              <a:lnSpc>
                <a:spcPct val="90000"/>
              </a:lnSpc>
              <a:spcBef>
                <a:spcPct val="5000"/>
              </a:spcBef>
              <a:spcAft>
                <a:spcPct val="5000"/>
              </a:spcAft>
            </a:pPr>
            <a:r>
              <a:rPr lang="en-US" sz="2000" smtClean="0"/>
              <a:t>Communicate regularly with the Systems Office</a:t>
            </a:r>
          </a:p>
          <a:p>
            <a:pPr eaLnBrk="1" hangingPunct="1">
              <a:lnSpc>
                <a:spcPct val="90000"/>
              </a:lnSpc>
              <a:spcBef>
                <a:spcPct val="5000"/>
              </a:spcBef>
              <a:spcAft>
                <a:spcPct val="5000"/>
              </a:spcAft>
            </a:pPr>
            <a:r>
              <a:rPr lang="en-US" sz="2000" smtClean="0"/>
              <a:t>Management Assistance Required </a:t>
            </a:r>
          </a:p>
          <a:p>
            <a:pPr lvl="1" eaLnBrk="1" hangingPunct="1">
              <a:lnSpc>
                <a:spcPct val="90000"/>
              </a:lnSpc>
              <a:spcBef>
                <a:spcPct val="5000"/>
              </a:spcBef>
              <a:spcAft>
                <a:spcPct val="5000"/>
              </a:spcAft>
            </a:pPr>
            <a:r>
              <a:rPr lang="en-US" sz="2000" smtClean="0"/>
              <a:t>Complete Checklist</a:t>
            </a:r>
          </a:p>
          <a:p>
            <a:pPr lvl="1" eaLnBrk="1" hangingPunct="1">
              <a:lnSpc>
                <a:spcPct val="90000"/>
              </a:lnSpc>
              <a:spcBef>
                <a:spcPct val="5000"/>
              </a:spcBef>
              <a:spcAft>
                <a:spcPct val="5000"/>
              </a:spcAft>
            </a:pPr>
            <a:r>
              <a:rPr lang="en-US" sz="2000" smtClean="0"/>
              <a:t>Submit a Comprehensive 311Q</a:t>
            </a:r>
          </a:p>
          <a:p>
            <a:pPr lvl="1" eaLnBrk="1" hangingPunct="1">
              <a:lnSpc>
                <a:spcPct val="90000"/>
              </a:lnSpc>
              <a:spcBef>
                <a:spcPct val="5000"/>
              </a:spcBef>
              <a:spcAft>
                <a:spcPct val="5000"/>
              </a:spcAft>
            </a:pPr>
            <a:r>
              <a:rPr lang="en-US" sz="2000" smtClean="0"/>
              <a:t>Submit an Assistance Plan with the aid of FCMAT or other entity</a:t>
            </a:r>
          </a:p>
          <a:p>
            <a:pPr lvl="1" eaLnBrk="1" hangingPunct="1">
              <a:lnSpc>
                <a:spcPct val="90000"/>
              </a:lnSpc>
              <a:spcBef>
                <a:spcPct val="5000"/>
              </a:spcBef>
              <a:spcAft>
                <a:spcPct val="5000"/>
              </a:spcAft>
            </a:pPr>
            <a:r>
              <a:rPr lang="en-US" sz="2000" smtClean="0"/>
              <a:t>Participate in Quarterly Review by CEO and CBO/CFO</a:t>
            </a:r>
          </a:p>
          <a:p>
            <a:pPr lvl="1" eaLnBrk="1" hangingPunct="1">
              <a:lnSpc>
                <a:spcPct val="90000"/>
              </a:lnSpc>
              <a:spcBef>
                <a:spcPct val="5000"/>
              </a:spcBef>
              <a:spcAft>
                <a:spcPct val="5000"/>
              </a:spcAft>
            </a:pPr>
            <a:r>
              <a:rPr lang="en-US" sz="2000" smtClean="0"/>
              <a:t>May require the development and submission of a Recovery Plan</a:t>
            </a:r>
          </a:p>
          <a:p>
            <a:pPr eaLnBrk="1" hangingPunct="1">
              <a:lnSpc>
                <a:spcPct val="95000"/>
              </a:lnSpc>
              <a:spcBef>
                <a:spcPct val="5000"/>
              </a:spcBef>
              <a:spcAft>
                <a:spcPct val="5000"/>
              </a:spcAft>
            </a:pPr>
            <a:endParaRPr lang="en-US" sz="2300" smtClean="0"/>
          </a:p>
        </p:txBody>
      </p:sp>
      <p:pic>
        <p:nvPicPr>
          <p:cNvPr id="32771"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n-US" smtClean="0"/>
              <a:t>Follow Up Actions</a:t>
            </a:r>
          </a:p>
        </p:txBody>
      </p:sp>
      <p:sp>
        <p:nvSpPr>
          <p:cNvPr id="33794" name="Rectangle 3"/>
          <p:cNvSpPr>
            <a:spLocks noGrp="1" noChangeArrowheads="1"/>
          </p:cNvSpPr>
          <p:nvPr>
            <p:ph type="body" idx="1"/>
          </p:nvPr>
        </p:nvSpPr>
        <p:spPr>
          <a:xfrm>
            <a:off x="1371600" y="1066800"/>
            <a:ext cx="7543800" cy="4114800"/>
          </a:xfrm>
        </p:spPr>
        <p:txBody>
          <a:bodyPr/>
          <a:lstStyle/>
          <a:p>
            <a:pPr eaLnBrk="1" hangingPunct="1">
              <a:lnSpc>
                <a:spcPct val="90000"/>
              </a:lnSpc>
              <a:spcBef>
                <a:spcPct val="5000"/>
              </a:spcBef>
              <a:spcAft>
                <a:spcPct val="5000"/>
              </a:spcAft>
            </a:pPr>
            <a:r>
              <a:rPr lang="en-US" sz="2000" smtClean="0"/>
              <a:t>District Requires Fiscal Intervention</a:t>
            </a:r>
          </a:p>
          <a:p>
            <a:pPr eaLnBrk="1" hangingPunct="1">
              <a:lnSpc>
                <a:spcPct val="90000"/>
              </a:lnSpc>
              <a:spcBef>
                <a:spcPct val="5000"/>
              </a:spcBef>
              <a:spcAft>
                <a:spcPct val="5000"/>
              </a:spcAft>
              <a:buFontTx/>
              <a:buNone/>
            </a:pPr>
            <a:r>
              <a:rPr lang="en-US" sz="2000" smtClean="0"/>
              <a:t>  </a:t>
            </a:r>
          </a:p>
          <a:p>
            <a:pPr lvl="1" eaLnBrk="1" hangingPunct="1">
              <a:lnSpc>
                <a:spcPct val="90000"/>
              </a:lnSpc>
              <a:spcBef>
                <a:spcPct val="5000"/>
              </a:spcBef>
              <a:spcAft>
                <a:spcPct val="5000"/>
              </a:spcAft>
            </a:pPr>
            <a:r>
              <a:rPr lang="en-US" sz="2000" smtClean="0"/>
              <a:t>Conduct a Comprehensive Management Review of the district and its educational programs and Audit the fiscal condition</a:t>
            </a:r>
          </a:p>
          <a:p>
            <a:pPr lvl="1" eaLnBrk="1" hangingPunct="1">
              <a:lnSpc>
                <a:spcPct val="90000"/>
              </a:lnSpc>
              <a:spcBef>
                <a:spcPct val="5000"/>
              </a:spcBef>
              <a:spcAft>
                <a:spcPct val="5000"/>
              </a:spcAft>
            </a:pPr>
            <a:r>
              <a:rPr lang="en-US" sz="2000" smtClean="0"/>
              <a:t>Direct district to amend and readopt Fiscal and Educational Plans based on the findings and recommendations of the Comprehensive Review</a:t>
            </a:r>
          </a:p>
          <a:p>
            <a:pPr lvl="1" eaLnBrk="1" hangingPunct="1">
              <a:lnSpc>
                <a:spcPct val="90000"/>
              </a:lnSpc>
              <a:spcBef>
                <a:spcPct val="5000"/>
              </a:spcBef>
              <a:spcAft>
                <a:spcPct val="5000"/>
              </a:spcAft>
            </a:pPr>
            <a:r>
              <a:rPr lang="en-US" sz="2000" smtClean="0"/>
              <a:t>Direct outside fiscal crisis intervention from FCMAT or other specialized entity</a:t>
            </a:r>
          </a:p>
          <a:p>
            <a:pPr lvl="1" eaLnBrk="1" hangingPunct="1">
              <a:lnSpc>
                <a:spcPct val="90000"/>
              </a:lnSpc>
              <a:spcBef>
                <a:spcPct val="5000"/>
              </a:spcBef>
              <a:spcAft>
                <a:spcPct val="5000"/>
              </a:spcAft>
            </a:pPr>
            <a:r>
              <a:rPr lang="en-US" sz="2000" smtClean="0"/>
              <a:t>Assign a Special Trustee to assume Management and Fiscal control of the district</a:t>
            </a:r>
          </a:p>
          <a:p>
            <a:pPr lvl="1" eaLnBrk="1" hangingPunct="1">
              <a:lnSpc>
                <a:spcPct val="90000"/>
              </a:lnSpc>
              <a:spcBef>
                <a:spcPct val="5000"/>
              </a:spcBef>
              <a:spcAft>
                <a:spcPct val="5000"/>
              </a:spcAft>
            </a:pPr>
            <a:endParaRPr lang="en-US" sz="2000" smtClean="0"/>
          </a:p>
          <a:p>
            <a:pPr eaLnBrk="1" hangingPunct="1">
              <a:lnSpc>
                <a:spcPct val="95000"/>
              </a:lnSpc>
              <a:spcBef>
                <a:spcPct val="5000"/>
              </a:spcBef>
              <a:spcAft>
                <a:spcPct val="5000"/>
              </a:spcAft>
            </a:pPr>
            <a:endParaRPr lang="en-US" sz="2300" smtClean="0"/>
          </a:p>
        </p:txBody>
      </p:sp>
      <p:pic>
        <p:nvPicPr>
          <p:cNvPr id="33795"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idx="4294967295"/>
          </p:nvPr>
        </p:nvSpPr>
        <p:spPr/>
        <p:txBody>
          <a:bodyPr/>
          <a:lstStyle/>
          <a:p>
            <a:pPr eaLnBrk="1" hangingPunct="1"/>
            <a:r>
              <a:rPr lang="en-US" dirty="0" smtClean="0">
                <a:solidFill>
                  <a:schemeClr val="tx1"/>
                </a:solidFill>
              </a:rPr>
              <a:t>What We Know Today</a:t>
            </a:r>
            <a:endParaRPr lang="en-US" dirty="0" smtClean="0">
              <a:solidFill>
                <a:schemeClr val="tx1"/>
              </a:solidFill>
            </a:endParaRPr>
          </a:p>
        </p:txBody>
      </p:sp>
      <p:sp>
        <p:nvSpPr>
          <p:cNvPr id="36866" name="Rectangle 3"/>
          <p:cNvSpPr>
            <a:spLocks noGrp="1" noChangeArrowheads="1"/>
          </p:cNvSpPr>
          <p:nvPr>
            <p:ph type="body" idx="4294967295"/>
          </p:nvPr>
        </p:nvSpPr>
        <p:spPr>
          <a:xfrm>
            <a:off x="1143000" y="1447800"/>
            <a:ext cx="7543800" cy="4038600"/>
          </a:xfrm>
        </p:spPr>
        <p:txBody>
          <a:bodyPr/>
          <a:lstStyle/>
          <a:p>
            <a:pPr lvl="1" eaLnBrk="1" hangingPunct="1"/>
            <a:r>
              <a:rPr lang="en-US" sz="2800" dirty="0" smtClean="0"/>
              <a:t>The state’s economic crisis will continue</a:t>
            </a:r>
          </a:p>
          <a:p>
            <a:pPr lvl="1" eaLnBrk="1" hangingPunct="1"/>
            <a:r>
              <a:rPr lang="en-US" sz="2800" dirty="0" smtClean="0"/>
              <a:t>The state still has a structural deficit </a:t>
            </a:r>
          </a:p>
          <a:p>
            <a:pPr lvl="1" eaLnBrk="1" hangingPunct="1"/>
            <a:r>
              <a:rPr lang="en-US" sz="2800" dirty="0" smtClean="0"/>
              <a:t>All things considered your challenge to manage cash  is greater today than in prior years</a:t>
            </a:r>
          </a:p>
          <a:p>
            <a:pPr lvl="1" eaLnBrk="1" hangingPunct="1"/>
            <a:r>
              <a:rPr lang="en-US" sz="2800" dirty="0" smtClean="0"/>
              <a:t>The Mid-Year Trigger</a:t>
            </a:r>
          </a:p>
          <a:p>
            <a:pPr lvl="1" eaLnBrk="1" hangingPunct="1"/>
            <a:r>
              <a:rPr lang="en-US" sz="2800" dirty="0" smtClean="0"/>
              <a:t>Emergency Session</a:t>
            </a:r>
          </a:p>
          <a:p>
            <a:pPr lvl="1" eaLnBrk="1" hangingPunct="1"/>
            <a:r>
              <a:rPr lang="en-US" sz="2800" dirty="0" smtClean="0"/>
              <a:t>The 2013-14 Budget? </a:t>
            </a:r>
            <a:endParaRPr lang="en-US" sz="2800" dirty="0" smtClean="0"/>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sz="3200" dirty="0" smtClean="0"/>
              <a:t>City College of San Francisco</a:t>
            </a:r>
            <a:br>
              <a:rPr lang="en-US" sz="3200" dirty="0" smtClean="0"/>
            </a:br>
            <a:r>
              <a:rPr lang="en-US" sz="2400" dirty="0" smtClean="0"/>
              <a:t>A Case Study</a:t>
            </a:r>
            <a:endParaRPr lang="en-US" sz="2400" dirty="0" smtClean="0"/>
          </a:p>
        </p:txBody>
      </p:sp>
      <p:sp>
        <p:nvSpPr>
          <p:cNvPr id="40962" name="Rectangle 3"/>
          <p:cNvSpPr>
            <a:spLocks noGrp="1" noChangeArrowheads="1"/>
          </p:cNvSpPr>
          <p:nvPr>
            <p:ph type="body" idx="1"/>
          </p:nvPr>
        </p:nvSpPr>
        <p:spPr>
          <a:xfrm>
            <a:off x="457200" y="1447800"/>
            <a:ext cx="8458200" cy="4191000"/>
          </a:xfrm>
        </p:spPr>
        <p:txBody>
          <a:bodyPr/>
          <a:lstStyle/>
          <a:p>
            <a:pPr lvl="1" eaLnBrk="1" hangingPunct="1">
              <a:spcAft>
                <a:spcPct val="15000"/>
              </a:spcAft>
            </a:pPr>
            <a:r>
              <a:rPr lang="en-US" sz="2000" dirty="0" smtClean="0"/>
              <a:t>Solvency and Accreditation (show cause)</a:t>
            </a:r>
          </a:p>
          <a:p>
            <a:pPr lvl="1" eaLnBrk="1" hangingPunct="1">
              <a:spcAft>
                <a:spcPct val="15000"/>
              </a:spcAft>
            </a:pPr>
            <a:r>
              <a:rPr lang="en-US" sz="2000" dirty="0" smtClean="0"/>
              <a:t>Not an audit but a review of systems, fiscal realities and assumptions</a:t>
            </a:r>
          </a:p>
          <a:p>
            <a:pPr lvl="1" eaLnBrk="1" hangingPunct="1">
              <a:spcAft>
                <a:spcPct val="15000"/>
              </a:spcAft>
            </a:pPr>
            <a:r>
              <a:rPr lang="en-US" sz="2000" dirty="0" smtClean="0"/>
              <a:t>Findings:  (highlights)</a:t>
            </a:r>
          </a:p>
          <a:p>
            <a:pPr lvl="2" eaLnBrk="1" hangingPunct="1">
              <a:spcAft>
                <a:spcPct val="15000"/>
              </a:spcAft>
            </a:pPr>
            <a:r>
              <a:rPr lang="en-US" sz="1800" dirty="0" smtClean="0"/>
              <a:t>Well above peers in terms of FTE staffing</a:t>
            </a:r>
          </a:p>
          <a:p>
            <a:pPr lvl="2" eaLnBrk="1" hangingPunct="1">
              <a:spcAft>
                <a:spcPct val="15000"/>
              </a:spcAft>
            </a:pPr>
            <a:r>
              <a:rPr lang="en-US" sz="1800" dirty="0" smtClean="0"/>
              <a:t>Well above it’s faculty obligation number</a:t>
            </a:r>
          </a:p>
          <a:p>
            <a:pPr lvl="2" eaLnBrk="1" hangingPunct="1">
              <a:spcAft>
                <a:spcPct val="15000"/>
              </a:spcAft>
            </a:pPr>
            <a:r>
              <a:rPr lang="en-US" sz="1800" dirty="0" smtClean="0"/>
              <a:t>Not funded costs for workers comp, capital outlay, and retiree health benefit costs</a:t>
            </a:r>
          </a:p>
          <a:p>
            <a:pPr lvl="2" eaLnBrk="1" hangingPunct="1">
              <a:spcAft>
                <a:spcPct val="15000"/>
              </a:spcAft>
            </a:pPr>
            <a:r>
              <a:rPr lang="en-US" sz="1800" dirty="0" smtClean="0"/>
              <a:t>Relies on one-time actions to respond to fiscal condition</a:t>
            </a:r>
          </a:p>
          <a:p>
            <a:pPr lvl="2" eaLnBrk="1" hangingPunct="1">
              <a:spcAft>
                <a:spcPct val="15000"/>
              </a:spcAft>
            </a:pPr>
            <a:r>
              <a:rPr lang="en-US" sz="1800" dirty="0" smtClean="0"/>
              <a:t>Will deficit spend between $2.5m and 27.5m by 14-15 if no action taken</a:t>
            </a:r>
          </a:p>
          <a:p>
            <a:pPr lvl="2" eaLnBrk="1" hangingPunct="1">
              <a:spcAft>
                <a:spcPct val="15000"/>
              </a:spcAft>
            </a:pPr>
            <a:r>
              <a:rPr lang="en-US" sz="1800" dirty="0" smtClean="0"/>
              <a:t>Lacks enrollment management plan</a:t>
            </a:r>
          </a:p>
          <a:p>
            <a:pPr lvl="2" eaLnBrk="1" hangingPunct="1">
              <a:spcAft>
                <a:spcPct val="15000"/>
              </a:spcAft>
            </a:pPr>
            <a:r>
              <a:rPr lang="en-US" sz="1800" dirty="0" smtClean="0"/>
              <a:t>Data/information systems either non-existent or under utilized</a:t>
            </a:r>
          </a:p>
          <a:p>
            <a:pPr lvl="2" eaLnBrk="1" hangingPunct="1">
              <a:spcAft>
                <a:spcPct val="15000"/>
              </a:spcAft>
            </a:pPr>
            <a:r>
              <a:rPr lang="en-US" sz="1800" dirty="0" smtClean="0"/>
              <a:t>Unique management structure not accountable</a:t>
            </a:r>
            <a:endParaRPr lang="en-US" sz="1800" dirty="0" smtClean="0"/>
          </a:p>
          <a:p>
            <a:pPr lvl="1" eaLnBrk="1" hangingPunct="1">
              <a:spcAft>
                <a:spcPct val="15000"/>
              </a:spcAft>
            </a:pPr>
            <a:endParaRPr lang="en-US" sz="2000" dirty="0" smtClean="0"/>
          </a:p>
          <a:p>
            <a:pPr eaLnBrk="1" hangingPunct="1">
              <a:lnSpc>
                <a:spcPct val="95000"/>
              </a:lnSpc>
              <a:spcBef>
                <a:spcPct val="25000"/>
              </a:spcBef>
              <a:spcAft>
                <a:spcPct val="25000"/>
              </a:spcAft>
            </a:pPr>
            <a:endParaRPr lang="en-US" dirty="0" smtClean="0"/>
          </a:p>
        </p:txBody>
      </p:sp>
      <p:pic>
        <p:nvPicPr>
          <p:cNvPr id="40963"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hangingPunct="1"/>
            <a:r>
              <a:rPr lang="en-US" sz="3200" smtClean="0"/>
              <a:t>What Can Districts Do Now in Anticipation of an Uncertain Fiscal Environment</a:t>
            </a:r>
          </a:p>
        </p:txBody>
      </p:sp>
      <p:sp>
        <p:nvSpPr>
          <p:cNvPr id="38914" name="Rectangle 3"/>
          <p:cNvSpPr>
            <a:spLocks noGrp="1" noChangeArrowheads="1"/>
          </p:cNvSpPr>
          <p:nvPr>
            <p:ph type="body" idx="1"/>
          </p:nvPr>
        </p:nvSpPr>
        <p:spPr>
          <a:xfrm>
            <a:off x="1371600" y="1371600"/>
            <a:ext cx="7543800" cy="3810000"/>
          </a:xfrm>
        </p:spPr>
        <p:txBody>
          <a:bodyPr/>
          <a:lstStyle/>
          <a:p>
            <a:pPr lvl="1" eaLnBrk="1" hangingPunct="1">
              <a:lnSpc>
                <a:spcPct val="80000"/>
              </a:lnSpc>
              <a:spcAft>
                <a:spcPct val="15000"/>
              </a:spcAft>
            </a:pPr>
            <a:r>
              <a:rPr lang="en-US" sz="1800" smtClean="0"/>
              <a:t>Plan—Current plus Two Years +</a:t>
            </a:r>
          </a:p>
          <a:p>
            <a:pPr lvl="1" eaLnBrk="1" hangingPunct="1">
              <a:lnSpc>
                <a:spcPct val="80000"/>
              </a:lnSpc>
              <a:spcAft>
                <a:spcPct val="15000"/>
              </a:spcAft>
            </a:pPr>
            <a:r>
              <a:rPr lang="en-US" sz="1800" smtClean="0"/>
              <a:t>Review your Assumptions regarding Interest Income</a:t>
            </a:r>
          </a:p>
          <a:p>
            <a:pPr lvl="1" eaLnBrk="1" hangingPunct="1">
              <a:lnSpc>
                <a:spcPct val="80000"/>
              </a:lnSpc>
              <a:spcAft>
                <a:spcPct val="15000"/>
              </a:spcAft>
            </a:pPr>
            <a:r>
              <a:rPr lang="en-US" sz="1800" smtClean="0"/>
              <a:t>Spend Restricted Dollars First and Conserve Cash</a:t>
            </a:r>
          </a:p>
          <a:p>
            <a:pPr lvl="1" eaLnBrk="1" hangingPunct="1">
              <a:lnSpc>
                <a:spcPct val="80000"/>
              </a:lnSpc>
              <a:spcAft>
                <a:spcPct val="15000"/>
              </a:spcAft>
            </a:pPr>
            <a:r>
              <a:rPr lang="en-US" sz="1800" smtClean="0"/>
              <a:t>Stay Current With Enrollment and Staffing</a:t>
            </a:r>
          </a:p>
          <a:p>
            <a:pPr lvl="1" eaLnBrk="1" hangingPunct="1">
              <a:lnSpc>
                <a:spcPct val="80000"/>
              </a:lnSpc>
              <a:spcAft>
                <a:spcPct val="15000"/>
              </a:spcAft>
            </a:pPr>
            <a:r>
              <a:rPr lang="en-US" sz="1800" smtClean="0"/>
              <a:t>Build Reserves/Fund Balance If Possible</a:t>
            </a:r>
          </a:p>
          <a:p>
            <a:pPr lvl="1" eaLnBrk="1" hangingPunct="1">
              <a:lnSpc>
                <a:spcPct val="80000"/>
              </a:lnSpc>
              <a:spcAft>
                <a:spcPct val="15000"/>
              </a:spcAft>
            </a:pPr>
            <a:r>
              <a:rPr lang="en-US" sz="1800" smtClean="0"/>
              <a:t>Be Careful About Debt including OPEB Bonds</a:t>
            </a:r>
          </a:p>
          <a:p>
            <a:pPr lvl="1" eaLnBrk="1" hangingPunct="1">
              <a:lnSpc>
                <a:spcPct val="80000"/>
              </a:lnSpc>
              <a:spcAft>
                <a:spcPct val="15000"/>
              </a:spcAft>
            </a:pPr>
            <a:r>
              <a:rPr lang="en-US" sz="1800" smtClean="0"/>
              <a:t>Manage Cash</a:t>
            </a:r>
          </a:p>
          <a:p>
            <a:pPr lvl="1" eaLnBrk="1" hangingPunct="1">
              <a:lnSpc>
                <a:spcPct val="80000"/>
              </a:lnSpc>
              <a:spcAft>
                <a:spcPct val="15000"/>
              </a:spcAft>
            </a:pPr>
            <a:r>
              <a:rPr lang="en-US" sz="1800" smtClean="0"/>
              <a:t>Forego Big/Expensive  Budget Decision Where Possible</a:t>
            </a:r>
          </a:p>
          <a:p>
            <a:pPr lvl="1" eaLnBrk="1" hangingPunct="1">
              <a:lnSpc>
                <a:spcPct val="80000"/>
              </a:lnSpc>
              <a:spcAft>
                <a:spcPct val="15000"/>
              </a:spcAft>
            </a:pPr>
            <a:r>
              <a:rPr lang="en-US" sz="1800" smtClean="0"/>
              <a:t>Don’t Put All of Your Hopes In the Flexibility Basket</a:t>
            </a:r>
          </a:p>
          <a:p>
            <a:pPr lvl="1" eaLnBrk="1" hangingPunct="1">
              <a:lnSpc>
                <a:spcPct val="80000"/>
              </a:lnSpc>
              <a:spcAft>
                <a:spcPct val="15000"/>
              </a:spcAft>
            </a:pPr>
            <a:endParaRPr lang="en-US" sz="1800" smtClean="0"/>
          </a:p>
          <a:p>
            <a:pPr lvl="1" eaLnBrk="1" hangingPunct="1">
              <a:lnSpc>
                <a:spcPct val="80000"/>
              </a:lnSpc>
              <a:spcAft>
                <a:spcPct val="15000"/>
              </a:spcAft>
              <a:buFontTx/>
              <a:buNone/>
            </a:pPr>
            <a:r>
              <a:rPr lang="en-US" sz="2200" b="1" smtClean="0"/>
              <a:t>Remember, This Is a Multi-Year Issue!</a:t>
            </a:r>
          </a:p>
          <a:p>
            <a:pPr eaLnBrk="1" hangingPunct="1">
              <a:lnSpc>
                <a:spcPct val="95000"/>
              </a:lnSpc>
              <a:spcBef>
                <a:spcPct val="5000"/>
              </a:spcBef>
              <a:spcAft>
                <a:spcPct val="5000"/>
              </a:spcAft>
            </a:pPr>
            <a:endParaRPr lang="en-US" sz="2000" smtClean="0"/>
          </a:p>
        </p:txBody>
      </p:sp>
      <p:pic>
        <p:nvPicPr>
          <p:cNvPr id="38915"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sz="3200" smtClean="0"/>
              <a:t>What Can Districts Do Now in Anticipation of an Uncertain </a:t>
            </a:r>
            <a:r>
              <a:rPr lang="en-US" sz="3200" u="sng" smtClean="0"/>
              <a:t>Cash</a:t>
            </a:r>
            <a:r>
              <a:rPr lang="en-US" sz="3200" smtClean="0"/>
              <a:t> Environment</a:t>
            </a:r>
          </a:p>
        </p:txBody>
      </p:sp>
      <p:sp>
        <p:nvSpPr>
          <p:cNvPr id="40962" name="Rectangle 3"/>
          <p:cNvSpPr>
            <a:spLocks noGrp="1" noChangeArrowheads="1"/>
          </p:cNvSpPr>
          <p:nvPr>
            <p:ph type="body" idx="1"/>
          </p:nvPr>
        </p:nvSpPr>
        <p:spPr>
          <a:xfrm>
            <a:off x="1371600" y="1447800"/>
            <a:ext cx="7543800" cy="3810000"/>
          </a:xfrm>
        </p:spPr>
        <p:txBody>
          <a:bodyPr/>
          <a:lstStyle/>
          <a:p>
            <a:pPr lvl="1" eaLnBrk="1" hangingPunct="1">
              <a:spcAft>
                <a:spcPct val="15000"/>
              </a:spcAft>
            </a:pPr>
            <a:r>
              <a:rPr lang="en-US" sz="2000" smtClean="0"/>
              <a:t>Have a system in place to analyze and monitor cash flow—all funds</a:t>
            </a:r>
          </a:p>
          <a:p>
            <a:pPr lvl="1" eaLnBrk="1" hangingPunct="1">
              <a:spcAft>
                <a:spcPct val="15000"/>
              </a:spcAft>
            </a:pPr>
            <a:r>
              <a:rPr lang="en-US" sz="2000" smtClean="0"/>
              <a:t>Report cash flow status and projection to the board on a regular basis</a:t>
            </a:r>
          </a:p>
          <a:p>
            <a:pPr lvl="1" eaLnBrk="1" hangingPunct="1">
              <a:spcAft>
                <a:spcPct val="15000"/>
              </a:spcAft>
            </a:pPr>
            <a:r>
              <a:rPr lang="en-US" sz="2000" smtClean="0"/>
              <a:t>Conserve cash when possible—all funds</a:t>
            </a:r>
          </a:p>
          <a:p>
            <a:pPr lvl="1" eaLnBrk="1" hangingPunct="1">
              <a:spcAft>
                <a:spcPct val="15000"/>
              </a:spcAft>
            </a:pPr>
            <a:r>
              <a:rPr lang="en-US" sz="2000" smtClean="0"/>
              <a:t>Build Reserves/Fund Balance—all funds</a:t>
            </a:r>
          </a:p>
          <a:p>
            <a:pPr lvl="1" eaLnBrk="1" hangingPunct="1">
              <a:spcAft>
                <a:spcPct val="15000"/>
              </a:spcAft>
            </a:pPr>
            <a:r>
              <a:rPr lang="en-US" sz="2000" smtClean="0"/>
              <a:t>Consider creating spending plans to manage available cash</a:t>
            </a:r>
          </a:p>
          <a:p>
            <a:pPr lvl="1" eaLnBrk="1" hangingPunct="1">
              <a:spcAft>
                <a:spcPct val="15000"/>
              </a:spcAft>
            </a:pPr>
            <a:r>
              <a:rPr lang="en-US" sz="2000" smtClean="0"/>
              <a:t>Consider options for dry period financing (borrowing)</a:t>
            </a:r>
          </a:p>
          <a:p>
            <a:pPr lvl="1" eaLnBrk="1" hangingPunct="1">
              <a:spcAft>
                <a:spcPct val="15000"/>
              </a:spcAft>
            </a:pPr>
            <a:r>
              <a:rPr lang="en-US" sz="2000" smtClean="0"/>
              <a:t>Don’t run out!  </a:t>
            </a:r>
          </a:p>
          <a:p>
            <a:pPr eaLnBrk="1" hangingPunct="1">
              <a:lnSpc>
                <a:spcPct val="95000"/>
              </a:lnSpc>
              <a:spcBef>
                <a:spcPct val="25000"/>
              </a:spcBef>
              <a:spcAft>
                <a:spcPct val="25000"/>
              </a:spcAft>
            </a:pPr>
            <a:endParaRPr lang="en-US" smtClean="0"/>
          </a:p>
        </p:txBody>
      </p:sp>
      <p:pic>
        <p:nvPicPr>
          <p:cNvPr id="40963"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eaLnBrk="1" hangingPunct="1"/>
            <a:r>
              <a:rPr lang="en-US" smtClean="0"/>
              <a:t>Responsibilities of the District</a:t>
            </a:r>
          </a:p>
        </p:txBody>
      </p:sp>
      <p:sp>
        <p:nvSpPr>
          <p:cNvPr id="44034" name="Rectangle 3"/>
          <p:cNvSpPr>
            <a:spLocks noGrp="1" noChangeArrowheads="1"/>
          </p:cNvSpPr>
          <p:nvPr>
            <p:ph type="body" idx="1"/>
          </p:nvPr>
        </p:nvSpPr>
        <p:spPr>
          <a:xfrm>
            <a:off x="1371600" y="1143000"/>
            <a:ext cx="7543800" cy="4114800"/>
          </a:xfrm>
        </p:spPr>
        <p:txBody>
          <a:bodyPr/>
          <a:lstStyle/>
          <a:p>
            <a:pPr eaLnBrk="1" hangingPunct="1">
              <a:lnSpc>
                <a:spcPct val="90000"/>
              </a:lnSpc>
              <a:spcAft>
                <a:spcPct val="30000"/>
              </a:spcAft>
            </a:pPr>
            <a:r>
              <a:rPr lang="en-US" sz="2000" smtClean="0"/>
              <a:t>Characteristics of districts that avoid Pitfalls:</a:t>
            </a:r>
          </a:p>
          <a:p>
            <a:pPr lvl="1" eaLnBrk="1" hangingPunct="1">
              <a:lnSpc>
                <a:spcPct val="90000"/>
              </a:lnSpc>
              <a:spcAft>
                <a:spcPct val="30000"/>
              </a:spcAft>
            </a:pPr>
            <a:r>
              <a:rPr lang="en-US" sz="2000" smtClean="0"/>
              <a:t>Recognize when they have a problem</a:t>
            </a:r>
          </a:p>
          <a:p>
            <a:pPr lvl="1" eaLnBrk="1" hangingPunct="1">
              <a:lnSpc>
                <a:spcPct val="90000"/>
              </a:lnSpc>
              <a:spcAft>
                <a:spcPct val="30000"/>
              </a:spcAft>
            </a:pPr>
            <a:r>
              <a:rPr lang="en-US" sz="2000" smtClean="0"/>
              <a:t>Don’t mask the problem </a:t>
            </a:r>
            <a:r>
              <a:rPr lang="en-US" sz="1400" smtClean="0"/>
              <a:t>(</a:t>
            </a:r>
            <a:r>
              <a:rPr lang="en-US" sz="1400" b="1" smtClean="0"/>
              <a:t>bad news does not improve with age)</a:t>
            </a:r>
            <a:endParaRPr lang="en-US" sz="1400" smtClean="0"/>
          </a:p>
          <a:p>
            <a:pPr lvl="1" eaLnBrk="1" hangingPunct="1">
              <a:lnSpc>
                <a:spcPct val="90000"/>
              </a:lnSpc>
              <a:spcAft>
                <a:spcPct val="30000"/>
              </a:spcAft>
            </a:pPr>
            <a:r>
              <a:rPr lang="en-US" sz="2000" smtClean="0"/>
              <a:t>Take advantage of financial expertise available</a:t>
            </a:r>
          </a:p>
          <a:p>
            <a:pPr lvl="1" eaLnBrk="1" hangingPunct="1">
              <a:lnSpc>
                <a:spcPct val="90000"/>
              </a:lnSpc>
              <a:spcAft>
                <a:spcPct val="30000"/>
              </a:spcAft>
            </a:pPr>
            <a:r>
              <a:rPr lang="en-US" sz="2000" smtClean="0"/>
              <a:t>Work collaboratively with oversight agencies</a:t>
            </a:r>
          </a:p>
          <a:p>
            <a:pPr lvl="1" eaLnBrk="1" hangingPunct="1">
              <a:lnSpc>
                <a:spcPct val="90000"/>
              </a:lnSpc>
              <a:spcAft>
                <a:spcPct val="30000"/>
              </a:spcAft>
            </a:pPr>
            <a:r>
              <a:rPr lang="en-US" sz="2000" smtClean="0"/>
              <a:t>Are constantly Reassessing their Fiscal Position and Health</a:t>
            </a:r>
          </a:p>
          <a:p>
            <a:pPr eaLnBrk="1" hangingPunct="1">
              <a:lnSpc>
                <a:spcPct val="90000"/>
              </a:lnSpc>
              <a:spcAft>
                <a:spcPct val="30000"/>
              </a:spcAft>
            </a:pPr>
            <a:r>
              <a:rPr lang="en-US" sz="2000" smtClean="0"/>
              <a:t>Characteristics of districts that require severe measures:</a:t>
            </a:r>
          </a:p>
          <a:p>
            <a:pPr lvl="1" eaLnBrk="1" hangingPunct="1">
              <a:lnSpc>
                <a:spcPct val="90000"/>
              </a:lnSpc>
              <a:spcAft>
                <a:spcPct val="30000"/>
              </a:spcAft>
            </a:pPr>
            <a:r>
              <a:rPr lang="en-US" sz="2000" smtClean="0"/>
              <a:t>Deny they have a problem</a:t>
            </a:r>
          </a:p>
          <a:p>
            <a:pPr lvl="1" eaLnBrk="1" hangingPunct="1">
              <a:lnSpc>
                <a:spcPct val="90000"/>
              </a:lnSpc>
              <a:spcAft>
                <a:spcPct val="30000"/>
              </a:spcAft>
            </a:pPr>
            <a:r>
              <a:rPr lang="en-US" sz="2000" smtClean="0"/>
              <a:t>Resist scrutiny from outsiders</a:t>
            </a:r>
          </a:p>
          <a:p>
            <a:pPr lvl="1" eaLnBrk="1" hangingPunct="1">
              <a:lnSpc>
                <a:spcPct val="90000"/>
              </a:lnSpc>
              <a:spcAft>
                <a:spcPct val="30000"/>
              </a:spcAft>
            </a:pPr>
            <a:r>
              <a:rPr lang="en-US" sz="2000" smtClean="0"/>
              <a:t>Don’t seek external assistance</a:t>
            </a:r>
          </a:p>
          <a:p>
            <a:pPr lvl="1" eaLnBrk="1" hangingPunct="1">
              <a:lnSpc>
                <a:spcPct val="90000"/>
              </a:lnSpc>
              <a:spcAft>
                <a:spcPct val="30000"/>
              </a:spcAft>
            </a:pPr>
            <a:r>
              <a:rPr lang="en-US" sz="2000" smtClean="0"/>
              <a:t>Combative with oversight agencies</a:t>
            </a:r>
          </a:p>
          <a:p>
            <a:pPr lvl="1" eaLnBrk="1" hangingPunct="1">
              <a:lnSpc>
                <a:spcPct val="90000"/>
              </a:lnSpc>
              <a:spcAft>
                <a:spcPct val="30000"/>
              </a:spcAft>
            </a:pPr>
            <a:r>
              <a:rPr lang="en-US" sz="2000" smtClean="0"/>
              <a:t>Panic</a:t>
            </a:r>
          </a:p>
          <a:p>
            <a:pPr eaLnBrk="1" hangingPunct="1">
              <a:lnSpc>
                <a:spcPct val="95000"/>
              </a:lnSpc>
              <a:spcBef>
                <a:spcPct val="5000"/>
              </a:spcBef>
            </a:pPr>
            <a:endParaRPr lang="en-US" sz="2300" smtClean="0"/>
          </a:p>
        </p:txBody>
      </p:sp>
      <p:pic>
        <p:nvPicPr>
          <p:cNvPr id="44035"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smtClean="0"/>
              <a:t>Overview</a:t>
            </a:r>
          </a:p>
        </p:txBody>
      </p:sp>
      <p:sp>
        <p:nvSpPr>
          <p:cNvPr id="18434" name="Rectangle 3"/>
          <p:cNvSpPr>
            <a:spLocks noGrp="1" noChangeArrowheads="1"/>
          </p:cNvSpPr>
          <p:nvPr>
            <p:ph type="body" idx="1"/>
          </p:nvPr>
        </p:nvSpPr>
        <p:spPr>
          <a:xfrm>
            <a:off x="457200" y="1219200"/>
            <a:ext cx="8382000" cy="4572000"/>
          </a:xfrm>
        </p:spPr>
        <p:txBody>
          <a:bodyPr/>
          <a:lstStyle/>
          <a:p>
            <a:pPr eaLnBrk="1" hangingPunct="1">
              <a:lnSpc>
                <a:spcPct val="90000"/>
              </a:lnSpc>
              <a:spcAft>
                <a:spcPct val="50000"/>
              </a:spcAft>
            </a:pPr>
            <a:r>
              <a:rPr lang="en-US" sz="2400" dirty="0" smtClean="0"/>
              <a:t>Fiscal Crisis and Management Assistance Team</a:t>
            </a:r>
          </a:p>
          <a:p>
            <a:pPr eaLnBrk="1" hangingPunct="1">
              <a:lnSpc>
                <a:spcPct val="90000"/>
              </a:lnSpc>
              <a:spcAft>
                <a:spcPct val="50000"/>
              </a:spcAft>
            </a:pPr>
            <a:r>
              <a:rPr lang="en-US" sz="2400" dirty="0" smtClean="0"/>
              <a:t>The Budget Environment—How </a:t>
            </a:r>
            <a:r>
              <a:rPr lang="en-US" sz="2400" dirty="0" smtClean="0"/>
              <a:t>it’s changing the CFO role</a:t>
            </a:r>
            <a:endParaRPr lang="en-US" sz="2400" dirty="0" smtClean="0"/>
          </a:p>
          <a:p>
            <a:pPr eaLnBrk="1" hangingPunct="1">
              <a:lnSpc>
                <a:spcPct val="90000"/>
              </a:lnSpc>
              <a:spcAft>
                <a:spcPct val="50000"/>
              </a:spcAft>
            </a:pPr>
            <a:r>
              <a:rPr lang="en-US" sz="2400" dirty="0" smtClean="0"/>
              <a:t>The Current Status—Life after November 6th</a:t>
            </a:r>
            <a:endParaRPr lang="en-US" sz="2400" dirty="0" smtClean="0"/>
          </a:p>
          <a:p>
            <a:pPr eaLnBrk="1" hangingPunct="1">
              <a:lnSpc>
                <a:spcPct val="90000"/>
              </a:lnSpc>
              <a:spcAft>
                <a:spcPct val="50000"/>
              </a:spcAft>
            </a:pPr>
            <a:r>
              <a:rPr lang="en-US" sz="2400" dirty="0" smtClean="0"/>
              <a:t>Definition of “Financially Troubled</a:t>
            </a:r>
            <a:r>
              <a:rPr lang="en-US" sz="2400" dirty="0" smtClean="0"/>
              <a:t>”</a:t>
            </a:r>
          </a:p>
          <a:p>
            <a:pPr eaLnBrk="1" hangingPunct="1">
              <a:lnSpc>
                <a:spcPct val="90000"/>
              </a:lnSpc>
              <a:spcAft>
                <a:spcPct val="50000"/>
              </a:spcAft>
            </a:pPr>
            <a:r>
              <a:rPr lang="en-US" sz="2400" dirty="0" smtClean="0"/>
              <a:t>Lessons of City College of San Francisco</a:t>
            </a:r>
            <a:endParaRPr lang="en-US" sz="2400" dirty="0" smtClean="0"/>
          </a:p>
          <a:p>
            <a:pPr eaLnBrk="1" hangingPunct="1">
              <a:lnSpc>
                <a:spcPct val="90000"/>
              </a:lnSpc>
              <a:spcAft>
                <a:spcPct val="50000"/>
              </a:spcAft>
            </a:pPr>
            <a:r>
              <a:rPr lang="en-US" sz="2400" dirty="0" smtClean="0"/>
              <a:t>Monitoring and Assessment</a:t>
            </a:r>
          </a:p>
          <a:p>
            <a:pPr eaLnBrk="1" hangingPunct="1">
              <a:lnSpc>
                <a:spcPct val="90000"/>
              </a:lnSpc>
              <a:spcAft>
                <a:spcPct val="50000"/>
              </a:spcAft>
            </a:pPr>
            <a:r>
              <a:rPr lang="en-US" sz="2400" dirty="0" smtClean="0"/>
              <a:t>How To Survive the Short </a:t>
            </a:r>
            <a:r>
              <a:rPr lang="en-US" sz="2400" dirty="0" smtClean="0"/>
              <a:t>Term</a:t>
            </a:r>
            <a:endParaRPr lang="en-US" sz="2400" dirty="0" smtClean="0"/>
          </a:p>
        </p:txBody>
      </p:sp>
      <p:pic>
        <p:nvPicPr>
          <p:cNvPr id="18435"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mtClean="0"/>
              <a:t>Summary</a:t>
            </a:r>
          </a:p>
        </p:txBody>
      </p:sp>
      <p:sp>
        <p:nvSpPr>
          <p:cNvPr id="45058" name="Rectangle 3"/>
          <p:cNvSpPr>
            <a:spLocks noGrp="1" noChangeArrowheads="1"/>
          </p:cNvSpPr>
          <p:nvPr>
            <p:ph type="body" idx="1"/>
          </p:nvPr>
        </p:nvSpPr>
        <p:spPr>
          <a:xfrm>
            <a:off x="1371600" y="1066800"/>
            <a:ext cx="7543800" cy="4114800"/>
          </a:xfrm>
        </p:spPr>
        <p:txBody>
          <a:bodyPr/>
          <a:lstStyle/>
          <a:p>
            <a:pPr eaLnBrk="1" hangingPunct="1">
              <a:lnSpc>
                <a:spcPct val="90000"/>
              </a:lnSpc>
              <a:spcAft>
                <a:spcPct val="15000"/>
              </a:spcAft>
            </a:pPr>
            <a:r>
              <a:rPr lang="en-US" sz="2000" smtClean="0"/>
              <a:t>A CEO and CBO/CFO have legal fiduciary responsibilities</a:t>
            </a:r>
          </a:p>
          <a:p>
            <a:pPr eaLnBrk="1" hangingPunct="1">
              <a:lnSpc>
                <a:spcPct val="90000"/>
              </a:lnSpc>
              <a:spcAft>
                <a:spcPct val="15000"/>
              </a:spcAft>
            </a:pPr>
            <a:r>
              <a:rPr lang="en-US" sz="2000" smtClean="0"/>
              <a:t>The vast majority discharge this duty well</a:t>
            </a:r>
          </a:p>
          <a:p>
            <a:pPr eaLnBrk="1" hangingPunct="1">
              <a:lnSpc>
                <a:spcPct val="90000"/>
              </a:lnSpc>
              <a:spcAft>
                <a:spcPct val="15000"/>
              </a:spcAft>
            </a:pPr>
            <a:r>
              <a:rPr lang="en-US" sz="2000" smtClean="0"/>
              <a:t>FS 05-05 requires fiscal transparency and cooperation</a:t>
            </a:r>
          </a:p>
          <a:p>
            <a:pPr eaLnBrk="1" hangingPunct="1">
              <a:lnSpc>
                <a:spcPct val="90000"/>
              </a:lnSpc>
              <a:spcAft>
                <a:spcPct val="15000"/>
              </a:spcAft>
            </a:pPr>
            <a:r>
              <a:rPr lang="en-US" sz="2000" smtClean="0"/>
              <a:t>A District and its Board must simultaneously:</a:t>
            </a:r>
          </a:p>
          <a:p>
            <a:pPr lvl="1" eaLnBrk="1" hangingPunct="1">
              <a:lnSpc>
                <a:spcPct val="90000"/>
              </a:lnSpc>
              <a:spcAft>
                <a:spcPct val="15000"/>
              </a:spcAft>
            </a:pPr>
            <a:r>
              <a:rPr lang="en-US" sz="2000" smtClean="0"/>
              <a:t>Review and report past budget performance</a:t>
            </a:r>
          </a:p>
          <a:p>
            <a:pPr lvl="1" eaLnBrk="1" hangingPunct="1">
              <a:lnSpc>
                <a:spcPct val="90000"/>
              </a:lnSpc>
              <a:spcAft>
                <a:spcPct val="15000"/>
              </a:spcAft>
            </a:pPr>
            <a:r>
              <a:rPr lang="en-US" sz="2000" smtClean="0"/>
              <a:t>Monitor and revise the current year budget</a:t>
            </a:r>
          </a:p>
          <a:p>
            <a:pPr lvl="1" eaLnBrk="1" hangingPunct="1">
              <a:lnSpc>
                <a:spcPct val="90000"/>
              </a:lnSpc>
              <a:spcAft>
                <a:spcPct val="15000"/>
              </a:spcAft>
            </a:pPr>
            <a:r>
              <a:rPr lang="en-US" sz="2000" smtClean="0"/>
              <a:t>Plan and prepare future budgets</a:t>
            </a:r>
          </a:p>
          <a:p>
            <a:pPr eaLnBrk="1" hangingPunct="1">
              <a:lnSpc>
                <a:spcPct val="90000"/>
              </a:lnSpc>
              <a:spcAft>
                <a:spcPct val="15000"/>
              </a:spcAft>
            </a:pPr>
            <a:r>
              <a:rPr lang="en-US" sz="2000" smtClean="0"/>
              <a:t>FCMAT is an agency designed to assist education agencies</a:t>
            </a:r>
          </a:p>
          <a:p>
            <a:pPr eaLnBrk="1" hangingPunct="1">
              <a:lnSpc>
                <a:spcPct val="90000"/>
              </a:lnSpc>
              <a:spcAft>
                <a:spcPct val="15000"/>
              </a:spcAft>
            </a:pPr>
            <a:r>
              <a:rPr lang="en-US" sz="2000" smtClean="0"/>
              <a:t>If a board gets into financial trouble, the System Office must step in</a:t>
            </a:r>
          </a:p>
          <a:p>
            <a:pPr eaLnBrk="1" hangingPunct="1">
              <a:lnSpc>
                <a:spcPct val="90000"/>
              </a:lnSpc>
              <a:spcAft>
                <a:spcPct val="15000"/>
              </a:spcAft>
            </a:pPr>
            <a:r>
              <a:rPr lang="en-US" sz="2000" smtClean="0"/>
              <a:t>The state does not “bail out” Districts from financial troubles</a:t>
            </a:r>
          </a:p>
          <a:p>
            <a:pPr eaLnBrk="1" hangingPunct="1">
              <a:lnSpc>
                <a:spcPct val="90000"/>
              </a:lnSpc>
              <a:spcAft>
                <a:spcPct val="15000"/>
              </a:spcAft>
            </a:pPr>
            <a:r>
              <a:rPr lang="en-US" sz="2000" smtClean="0"/>
              <a:t>A state loan comes with a state trustee</a:t>
            </a:r>
          </a:p>
          <a:p>
            <a:pPr eaLnBrk="1" hangingPunct="1">
              <a:lnSpc>
                <a:spcPct val="90000"/>
              </a:lnSpc>
              <a:spcAft>
                <a:spcPct val="15000"/>
              </a:spcAft>
              <a:buFontTx/>
              <a:buNone/>
            </a:pPr>
            <a:endParaRPr lang="en-US" sz="20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5000"/>
              </a:lnSpc>
              <a:spcAft>
                <a:spcPct val="15000"/>
              </a:spcAft>
            </a:pPr>
            <a:endParaRPr lang="en-US" sz="2300" smtClean="0"/>
          </a:p>
        </p:txBody>
      </p:sp>
      <p:pic>
        <p:nvPicPr>
          <p:cNvPr id="45059"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304800"/>
            <a:ext cx="8458200" cy="4495800"/>
          </a:xfrm>
        </p:spPr>
        <p:txBody>
          <a:bodyPr/>
          <a:lstStyle/>
          <a:p>
            <a:pPr eaLnBrk="1" hangingPunct="1"/>
            <a:r>
              <a:rPr lang="en-US" sz="5400" smtClean="0"/>
              <a:t>Questions?</a:t>
            </a:r>
          </a:p>
        </p:txBody>
      </p:sp>
      <p:sp>
        <p:nvSpPr>
          <p:cNvPr id="46082" name="Rectangle 3"/>
          <p:cNvSpPr>
            <a:spLocks noGrp="1" noChangeArrowheads="1"/>
          </p:cNvSpPr>
          <p:nvPr>
            <p:ph type="body" idx="1"/>
          </p:nvPr>
        </p:nvSpPr>
        <p:spPr>
          <a:xfrm>
            <a:off x="1371600" y="1066800"/>
            <a:ext cx="7543800" cy="4114800"/>
          </a:xfrm>
        </p:spPr>
        <p:txBody>
          <a:bodyPr/>
          <a:lstStyle/>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2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0000"/>
              </a:lnSpc>
              <a:spcAft>
                <a:spcPct val="15000"/>
              </a:spcAft>
            </a:pPr>
            <a:endParaRPr lang="en-US" sz="2000" smtClean="0"/>
          </a:p>
          <a:p>
            <a:pPr eaLnBrk="1" hangingPunct="1">
              <a:lnSpc>
                <a:spcPct val="95000"/>
              </a:lnSpc>
              <a:spcAft>
                <a:spcPct val="15000"/>
              </a:spcAft>
            </a:pPr>
            <a:endParaRPr lang="en-US" sz="2300" smtClean="0"/>
          </a:p>
        </p:txBody>
      </p:sp>
      <p:pic>
        <p:nvPicPr>
          <p:cNvPr id="46083"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smtClean="0"/>
              <a:t>Twelve Ways Districts Get in Trouble</a:t>
            </a:r>
          </a:p>
        </p:txBody>
      </p:sp>
      <p:sp>
        <p:nvSpPr>
          <p:cNvPr id="71683" name="Rectangle 3"/>
          <p:cNvSpPr>
            <a:spLocks noGrp="1" noChangeArrowheads="1"/>
          </p:cNvSpPr>
          <p:nvPr>
            <p:ph type="body" idx="1"/>
          </p:nvPr>
        </p:nvSpPr>
        <p:spPr/>
        <p:txBody>
          <a:bodyPr/>
          <a:lstStyle/>
          <a:p>
            <a:pPr eaLnBrk="1" hangingPunct="1">
              <a:spcBef>
                <a:spcPct val="50000"/>
              </a:spcBef>
            </a:pPr>
            <a:r>
              <a:rPr lang="en-US" sz="2000" dirty="0" smtClean="0"/>
              <a:t>#1 Estimates of State Economics</a:t>
            </a:r>
          </a:p>
          <a:p>
            <a:pPr lvl="1" eaLnBrk="1" hangingPunct="1">
              <a:spcBef>
                <a:spcPct val="50000"/>
              </a:spcBef>
            </a:pPr>
            <a:r>
              <a:rPr lang="en-US" sz="2000" dirty="0" smtClean="0"/>
              <a:t>Exposure</a:t>
            </a:r>
          </a:p>
          <a:p>
            <a:pPr lvl="2" eaLnBrk="1" hangingPunct="1">
              <a:spcBef>
                <a:spcPct val="50000"/>
              </a:spcBef>
            </a:pPr>
            <a:r>
              <a:rPr lang="en-US" sz="2000" dirty="0" smtClean="0"/>
              <a:t>Significant</a:t>
            </a:r>
          </a:p>
          <a:p>
            <a:pPr lvl="1" eaLnBrk="1" hangingPunct="1">
              <a:spcBef>
                <a:spcPct val="50000"/>
              </a:spcBef>
            </a:pPr>
            <a:r>
              <a:rPr lang="en-US" sz="2000" dirty="0" smtClean="0"/>
              <a:t>Professional Standard</a:t>
            </a:r>
          </a:p>
          <a:p>
            <a:pPr lvl="2" eaLnBrk="1" hangingPunct="1">
              <a:spcBef>
                <a:spcPct val="50000"/>
              </a:spcBef>
            </a:pPr>
            <a:r>
              <a:rPr lang="en-US" sz="2000" dirty="0" smtClean="0"/>
              <a:t>Maintain knowledge of state economics forecast</a:t>
            </a:r>
          </a:p>
          <a:p>
            <a:pPr lvl="2" eaLnBrk="1" hangingPunct="1">
              <a:spcBef>
                <a:spcPct val="50000"/>
              </a:spcBef>
            </a:pPr>
            <a:r>
              <a:rPr lang="en-US" sz="2000" dirty="0" smtClean="0"/>
              <a:t>Anticipate effect on your district</a:t>
            </a:r>
          </a:p>
          <a:p>
            <a:pPr lvl="2" eaLnBrk="1" hangingPunct="1">
              <a:spcBef>
                <a:spcPct val="50000"/>
              </a:spcBef>
            </a:pPr>
            <a:r>
              <a:rPr lang="en-US" sz="2000" dirty="0" smtClean="0"/>
              <a:t>Consider state economics in budget projections and revisions</a:t>
            </a:r>
          </a:p>
          <a:p>
            <a:pPr lvl="1" eaLnBrk="1" hangingPunct="1">
              <a:spcBef>
                <a:spcPct val="50000"/>
              </a:spcBef>
            </a:pPr>
            <a:r>
              <a:rPr lang="en-US" sz="2000" dirty="0" smtClean="0"/>
              <a:t>Definition</a:t>
            </a:r>
          </a:p>
          <a:p>
            <a:pPr lvl="2" eaLnBrk="1" hangingPunct="1">
              <a:spcBef>
                <a:spcPct val="50000"/>
              </a:spcBef>
            </a:pPr>
            <a:r>
              <a:rPr lang="en-US" sz="2000" dirty="0" smtClean="0"/>
              <a:t>State economics determine the allocations to Proposition 98 </a:t>
            </a:r>
            <a:r>
              <a:rPr lang="en-US" sz="2000" dirty="0" smtClean="0"/>
              <a:t>college </a:t>
            </a:r>
            <a:r>
              <a:rPr lang="en-US" sz="2000" dirty="0" smtClean="0"/>
              <a:t>funding based upon state revenues</a:t>
            </a:r>
          </a:p>
        </p:txBody>
      </p:sp>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smtClean="0"/>
              <a:t>Twelve Ways Districts Get in Trouble</a:t>
            </a:r>
          </a:p>
        </p:txBody>
      </p:sp>
      <p:sp>
        <p:nvSpPr>
          <p:cNvPr id="72707" name="Rectangle 3"/>
          <p:cNvSpPr>
            <a:spLocks noGrp="1" noChangeArrowheads="1"/>
          </p:cNvSpPr>
          <p:nvPr>
            <p:ph type="body" idx="1"/>
          </p:nvPr>
        </p:nvSpPr>
        <p:spPr/>
        <p:txBody>
          <a:bodyPr/>
          <a:lstStyle/>
          <a:p>
            <a:pPr eaLnBrk="1" hangingPunct="1">
              <a:spcBef>
                <a:spcPct val="50000"/>
              </a:spcBef>
            </a:pPr>
            <a:r>
              <a:rPr lang="en-US" sz="2000" dirty="0" smtClean="0"/>
              <a:t>#2 </a:t>
            </a:r>
            <a:r>
              <a:rPr lang="en-US" sz="2000" dirty="0" smtClean="0"/>
              <a:t>Full Time Equivalent Students  (FTES)</a:t>
            </a:r>
            <a:endParaRPr lang="en-US" sz="2000" dirty="0" smtClean="0"/>
          </a:p>
          <a:p>
            <a:pPr lvl="1" eaLnBrk="1" hangingPunct="1">
              <a:spcBef>
                <a:spcPct val="50000"/>
              </a:spcBef>
            </a:pPr>
            <a:r>
              <a:rPr lang="en-US" sz="2000" dirty="0" smtClean="0"/>
              <a:t>Exposure</a:t>
            </a:r>
          </a:p>
          <a:p>
            <a:pPr lvl="2" eaLnBrk="1" hangingPunct="1">
              <a:spcBef>
                <a:spcPct val="50000"/>
              </a:spcBef>
            </a:pPr>
            <a:r>
              <a:rPr lang="en-US" sz="2000" dirty="0" smtClean="0"/>
              <a:t>Critical</a:t>
            </a:r>
          </a:p>
          <a:p>
            <a:pPr lvl="1" eaLnBrk="1" hangingPunct="1">
              <a:spcBef>
                <a:spcPct val="50000"/>
              </a:spcBef>
            </a:pPr>
            <a:r>
              <a:rPr lang="en-US" sz="2000" dirty="0" smtClean="0"/>
              <a:t>Professional Standard</a:t>
            </a:r>
          </a:p>
          <a:p>
            <a:pPr lvl="2" eaLnBrk="1" hangingPunct="1">
              <a:spcBef>
                <a:spcPct val="50000"/>
              </a:spcBef>
            </a:pPr>
            <a:r>
              <a:rPr lang="en-US" sz="2000" dirty="0" smtClean="0"/>
              <a:t>The district must have policies and procedures in place to appropriately forecast and track enrollment and </a:t>
            </a:r>
            <a:r>
              <a:rPr lang="en-US" sz="2000" dirty="0" smtClean="0"/>
              <a:t>FTES</a:t>
            </a:r>
            <a:endParaRPr lang="en-US" sz="2000" dirty="0" smtClean="0"/>
          </a:p>
          <a:p>
            <a:pPr lvl="1" eaLnBrk="1" hangingPunct="1">
              <a:spcBef>
                <a:spcPct val="50000"/>
              </a:spcBef>
            </a:pPr>
            <a:r>
              <a:rPr lang="en-US" sz="2000" dirty="0" smtClean="0"/>
              <a:t>Definition</a:t>
            </a:r>
          </a:p>
          <a:p>
            <a:pPr lvl="2" eaLnBrk="1" hangingPunct="1">
              <a:spcBef>
                <a:spcPct val="50000"/>
              </a:spcBef>
            </a:pPr>
            <a:r>
              <a:rPr lang="en-US" sz="2000" dirty="0" smtClean="0"/>
              <a:t>Enrollment drives costs</a:t>
            </a:r>
          </a:p>
          <a:p>
            <a:pPr lvl="2" eaLnBrk="1" hangingPunct="1">
              <a:spcBef>
                <a:spcPct val="50000"/>
              </a:spcBef>
            </a:pPr>
            <a:r>
              <a:rPr lang="en-US" sz="2000" dirty="0" smtClean="0"/>
              <a:t>FTES partially </a:t>
            </a:r>
            <a:r>
              <a:rPr lang="en-US" sz="2000" dirty="0" smtClean="0"/>
              <a:t>drives revenues</a:t>
            </a:r>
          </a:p>
          <a:p>
            <a:pPr lvl="2" eaLnBrk="1" hangingPunct="1">
              <a:spcBef>
                <a:spcPct val="50000"/>
              </a:spcBef>
            </a:pPr>
            <a:r>
              <a:rPr lang="en-US" sz="2000" dirty="0" smtClean="0"/>
              <a:t>The calculation process by which information is translated into “dollars” is the “Program Based Funding Model”</a:t>
            </a:r>
            <a:endParaRPr lang="en-US" sz="2000" dirty="0" smtClean="0"/>
          </a:p>
        </p:txBody>
      </p:sp>
    </p:spTree>
  </p:cSld>
  <p:clrMapOvr>
    <a:masterClrMapping/>
  </p:clrMapOvr>
  <p:transition>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smtClean="0"/>
              <a:t>Twelve Ways Districts Get in Trouble</a:t>
            </a:r>
          </a:p>
        </p:txBody>
      </p:sp>
      <p:sp>
        <p:nvSpPr>
          <p:cNvPr id="73731" name="Rectangle 3"/>
          <p:cNvSpPr>
            <a:spLocks noGrp="1" noChangeArrowheads="1"/>
          </p:cNvSpPr>
          <p:nvPr>
            <p:ph type="body" idx="1"/>
          </p:nvPr>
        </p:nvSpPr>
        <p:spPr/>
        <p:txBody>
          <a:bodyPr/>
          <a:lstStyle/>
          <a:p>
            <a:pPr eaLnBrk="1" hangingPunct="1">
              <a:spcAft>
                <a:spcPct val="45000"/>
              </a:spcAft>
            </a:pPr>
            <a:r>
              <a:rPr lang="en-US" sz="2000" dirty="0" smtClean="0"/>
              <a:t>#3 Budget Assumptions</a:t>
            </a:r>
          </a:p>
          <a:p>
            <a:pPr lvl="1" eaLnBrk="1" hangingPunct="1">
              <a:spcAft>
                <a:spcPct val="45000"/>
              </a:spcAft>
            </a:pPr>
            <a:r>
              <a:rPr lang="en-US" sz="2000" dirty="0" smtClean="0"/>
              <a:t>Exposure</a:t>
            </a:r>
          </a:p>
          <a:p>
            <a:pPr lvl="2" eaLnBrk="1" hangingPunct="1">
              <a:spcAft>
                <a:spcPct val="45000"/>
              </a:spcAft>
            </a:pPr>
            <a:r>
              <a:rPr lang="en-US" sz="2000" dirty="0" smtClean="0"/>
              <a:t>Critical</a:t>
            </a:r>
          </a:p>
          <a:p>
            <a:pPr lvl="1" eaLnBrk="1" hangingPunct="1">
              <a:spcAft>
                <a:spcPct val="45000"/>
              </a:spcAft>
            </a:pPr>
            <a:r>
              <a:rPr lang="en-US" sz="2000" dirty="0" smtClean="0"/>
              <a:t>Professional Standard</a:t>
            </a:r>
          </a:p>
          <a:p>
            <a:pPr lvl="2" eaLnBrk="1" hangingPunct="1">
              <a:spcAft>
                <a:spcPct val="45000"/>
              </a:spcAft>
            </a:pPr>
            <a:r>
              <a:rPr lang="en-US" sz="2000" dirty="0" smtClean="0"/>
              <a:t>The district budget must be based upon a foundation of verifiable facts, and assumptions must be clearly stated</a:t>
            </a:r>
          </a:p>
          <a:p>
            <a:pPr lvl="1" eaLnBrk="1" hangingPunct="1">
              <a:spcAft>
                <a:spcPct val="45000"/>
              </a:spcAft>
            </a:pPr>
            <a:r>
              <a:rPr lang="en-US" sz="2000" dirty="0" smtClean="0"/>
              <a:t>Definition</a:t>
            </a:r>
          </a:p>
          <a:p>
            <a:pPr lvl="2" eaLnBrk="1" hangingPunct="1">
              <a:spcAft>
                <a:spcPct val="45000"/>
              </a:spcAft>
            </a:pPr>
            <a:r>
              <a:rPr lang="en-US" sz="2000" dirty="0" smtClean="0"/>
              <a:t>Budget assumptions are planning factors that stand in place of facts until those facts are known</a:t>
            </a:r>
          </a:p>
        </p:txBody>
      </p:sp>
    </p:spTree>
  </p:cSld>
  <p:clrMapOvr>
    <a:masterClrMapping/>
  </p:clrMapOvr>
  <p:transition>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US" smtClean="0"/>
              <a:t>Twelve Ways Districts Get in Trouble</a:t>
            </a:r>
          </a:p>
        </p:txBody>
      </p:sp>
      <p:sp>
        <p:nvSpPr>
          <p:cNvPr id="74755" name="Rectangle 3"/>
          <p:cNvSpPr>
            <a:spLocks noGrp="1" noChangeArrowheads="1"/>
          </p:cNvSpPr>
          <p:nvPr>
            <p:ph type="body" idx="1"/>
          </p:nvPr>
        </p:nvSpPr>
        <p:spPr/>
        <p:txBody>
          <a:bodyPr/>
          <a:lstStyle/>
          <a:p>
            <a:pPr eaLnBrk="1" hangingPunct="1">
              <a:spcAft>
                <a:spcPct val="45000"/>
              </a:spcAft>
            </a:pPr>
            <a:r>
              <a:rPr lang="en-US" sz="2000" dirty="0" smtClean="0"/>
              <a:t>#4 Control of Staff Costs</a:t>
            </a:r>
          </a:p>
          <a:p>
            <a:pPr lvl="1" eaLnBrk="1" hangingPunct="1">
              <a:spcAft>
                <a:spcPct val="45000"/>
              </a:spcAft>
            </a:pPr>
            <a:r>
              <a:rPr lang="en-US" sz="2000" dirty="0" smtClean="0"/>
              <a:t>Exposure</a:t>
            </a:r>
          </a:p>
          <a:p>
            <a:pPr lvl="2" eaLnBrk="1" hangingPunct="1">
              <a:spcAft>
                <a:spcPct val="45000"/>
              </a:spcAft>
            </a:pPr>
            <a:r>
              <a:rPr lang="en-US" sz="2000" dirty="0" smtClean="0"/>
              <a:t>Critical</a:t>
            </a:r>
          </a:p>
          <a:p>
            <a:pPr lvl="1" eaLnBrk="1" hangingPunct="1">
              <a:spcAft>
                <a:spcPct val="45000"/>
              </a:spcAft>
            </a:pPr>
            <a:r>
              <a:rPr lang="en-US" sz="2000" dirty="0" smtClean="0"/>
              <a:t>Professional Standard</a:t>
            </a:r>
          </a:p>
          <a:p>
            <a:pPr lvl="2" eaLnBrk="1" hangingPunct="1">
              <a:spcAft>
                <a:spcPct val="45000"/>
              </a:spcAft>
            </a:pPr>
            <a:r>
              <a:rPr lang="en-US" sz="2000" dirty="0" smtClean="0"/>
              <a:t>Maintain staffing discipline within parameters adopted by the </a:t>
            </a:r>
            <a:r>
              <a:rPr lang="en-US" sz="2000" dirty="0" smtClean="0"/>
              <a:t>Board and State</a:t>
            </a:r>
            <a:endParaRPr lang="en-US" sz="2000" dirty="0" smtClean="0"/>
          </a:p>
          <a:p>
            <a:pPr lvl="1" eaLnBrk="1" hangingPunct="1">
              <a:spcAft>
                <a:spcPct val="45000"/>
              </a:spcAft>
            </a:pPr>
            <a:r>
              <a:rPr lang="en-US" sz="2000" dirty="0" smtClean="0"/>
              <a:t>Definition</a:t>
            </a:r>
          </a:p>
          <a:p>
            <a:pPr lvl="2" eaLnBrk="1" hangingPunct="1">
              <a:spcAft>
                <a:spcPct val="45000"/>
              </a:spcAft>
            </a:pPr>
            <a:r>
              <a:rPr lang="en-US" sz="2000" dirty="0" smtClean="0"/>
              <a:t>Staffing control means that numbers of </a:t>
            </a:r>
            <a:r>
              <a:rPr lang="en-US" sz="2000" dirty="0" smtClean="0"/>
              <a:t>full time, part time, </a:t>
            </a:r>
            <a:r>
              <a:rPr lang="en-US" sz="2000" dirty="0" smtClean="0"/>
              <a:t>pay rates, assignments, overtime, </a:t>
            </a:r>
            <a:r>
              <a:rPr lang="en-US" sz="2000" dirty="0" smtClean="0"/>
              <a:t>and are </a:t>
            </a:r>
            <a:r>
              <a:rPr lang="en-US" sz="2000" dirty="0" smtClean="0"/>
              <a:t>kept within plans and budgets adopted by the </a:t>
            </a:r>
            <a:r>
              <a:rPr lang="en-US" sz="2000" dirty="0" smtClean="0"/>
              <a:t>Board and State.  </a:t>
            </a:r>
          </a:p>
          <a:p>
            <a:pPr lvl="2" eaLnBrk="1" hangingPunct="1">
              <a:spcAft>
                <a:spcPct val="45000"/>
              </a:spcAft>
            </a:pPr>
            <a:r>
              <a:rPr lang="en-US" sz="2000" dirty="0" smtClean="0"/>
              <a:t>The 50% rule</a:t>
            </a:r>
            <a:endParaRPr lang="en-US" sz="2000" dirty="0" smtClean="0"/>
          </a:p>
        </p:txBody>
      </p:sp>
    </p:spTree>
  </p:cSld>
  <p:clrMapOvr>
    <a:masterClrMapping/>
  </p:clrMapOvr>
  <p:transition>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smtClean="0"/>
              <a:t>Twelve Ways Districts Get in Trouble</a:t>
            </a:r>
          </a:p>
        </p:txBody>
      </p:sp>
      <p:sp>
        <p:nvSpPr>
          <p:cNvPr id="75779" name="Rectangle 3"/>
          <p:cNvSpPr>
            <a:spLocks noGrp="1" noChangeArrowheads="1"/>
          </p:cNvSpPr>
          <p:nvPr>
            <p:ph type="body" idx="1"/>
          </p:nvPr>
        </p:nvSpPr>
        <p:spPr/>
        <p:txBody>
          <a:bodyPr/>
          <a:lstStyle/>
          <a:p>
            <a:pPr eaLnBrk="1" hangingPunct="1">
              <a:spcBef>
                <a:spcPct val="35000"/>
              </a:spcBef>
            </a:pPr>
            <a:r>
              <a:rPr lang="en-US" sz="2000" dirty="0" smtClean="0"/>
              <a:t>#5 Estimating </a:t>
            </a:r>
            <a:r>
              <a:rPr lang="en-US" sz="2000" dirty="0" smtClean="0"/>
              <a:t>Step, Column and Compensation</a:t>
            </a:r>
            <a:endParaRPr lang="en-US" sz="2000" dirty="0" smtClean="0"/>
          </a:p>
          <a:p>
            <a:pPr lvl="1" eaLnBrk="1" hangingPunct="1">
              <a:spcBef>
                <a:spcPct val="35000"/>
              </a:spcBef>
            </a:pPr>
            <a:r>
              <a:rPr lang="en-US" sz="2000" dirty="0" smtClean="0"/>
              <a:t>Exposure</a:t>
            </a:r>
          </a:p>
          <a:p>
            <a:pPr lvl="2" eaLnBrk="1" hangingPunct="1">
              <a:spcBef>
                <a:spcPct val="35000"/>
              </a:spcBef>
            </a:pPr>
            <a:r>
              <a:rPr lang="en-US" sz="2000" dirty="0" smtClean="0"/>
              <a:t>Critical</a:t>
            </a:r>
          </a:p>
          <a:p>
            <a:pPr lvl="1" eaLnBrk="1" hangingPunct="1">
              <a:spcBef>
                <a:spcPct val="35000"/>
              </a:spcBef>
            </a:pPr>
            <a:r>
              <a:rPr lang="en-US" sz="2000" dirty="0" smtClean="0"/>
              <a:t>Professional Standard</a:t>
            </a:r>
          </a:p>
          <a:p>
            <a:pPr lvl="2" eaLnBrk="1" hangingPunct="1">
              <a:spcBef>
                <a:spcPct val="35000"/>
              </a:spcBef>
            </a:pPr>
            <a:r>
              <a:rPr lang="en-US" sz="2000" dirty="0" smtClean="0"/>
              <a:t>Districts must have tools and procedures to estimate the annual increase of salary and statutory benefit costs incurred each year as the result of step and column</a:t>
            </a:r>
          </a:p>
          <a:p>
            <a:pPr lvl="1" eaLnBrk="1" hangingPunct="1">
              <a:spcBef>
                <a:spcPct val="35000"/>
              </a:spcBef>
            </a:pPr>
            <a:r>
              <a:rPr lang="en-US" sz="2000" dirty="0" smtClean="0"/>
              <a:t>Definition</a:t>
            </a:r>
          </a:p>
          <a:p>
            <a:pPr lvl="2" eaLnBrk="1" hangingPunct="1">
              <a:spcBef>
                <a:spcPct val="35000"/>
              </a:spcBef>
            </a:pPr>
            <a:r>
              <a:rPr lang="en-US" sz="2000" dirty="0" smtClean="0"/>
              <a:t>Step: Dollar change between salary steps based on years of service</a:t>
            </a:r>
          </a:p>
          <a:p>
            <a:pPr lvl="2" eaLnBrk="1" hangingPunct="1">
              <a:spcBef>
                <a:spcPct val="35000"/>
              </a:spcBef>
            </a:pPr>
            <a:r>
              <a:rPr lang="en-US" sz="2000" dirty="0" smtClean="0"/>
              <a:t>Column: Dollar change between columns based on educational units or </a:t>
            </a:r>
            <a:r>
              <a:rPr lang="en-US" sz="2000" dirty="0" smtClean="0"/>
              <a:t>accomplishments</a:t>
            </a:r>
            <a:endParaRPr lang="en-US" sz="2000" dirty="0" smtClean="0"/>
          </a:p>
        </p:txBody>
      </p:sp>
    </p:spTree>
  </p:cSld>
  <p:clrMapOvr>
    <a:masterClrMapping/>
  </p:clrMapOvr>
  <p:transition>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n-US" smtClean="0"/>
              <a:t>Twelve Ways Districts Get in Trouble</a:t>
            </a:r>
          </a:p>
        </p:txBody>
      </p:sp>
      <p:sp>
        <p:nvSpPr>
          <p:cNvPr id="76803" name="Rectangle 3"/>
          <p:cNvSpPr>
            <a:spLocks noGrp="1" noChangeArrowheads="1"/>
          </p:cNvSpPr>
          <p:nvPr>
            <p:ph type="body" idx="1"/>
          </p:nvPr>
        </p:nvSpPr>
        <p:spPr/>
        <p:txBody>
          <a:bodyPr/>
          <a:lstStyle/>
          <a:p>
            <a:pPr eaLnBrk="1" hangingPunct="1">
              <a:spcAft>
                <a:spcPct val="45000"/>
              </a:spcAft>
            </a:pPr>
            <a:r>
              <a:rPr lang="en-US" sz="2000" dirty="0" smtClean="0"/>
              <a:t>#6 Use of One-Time Dollars</a:t>
            </a:r>
          </a:p>
          <a:p>
            <a:pPr lvl="1" eaLnBrk="1" hangingPunct="1">
              <a:spcAft>
                <a:spcPct val="45000"/>
              </a:spcAft>
            </a:pPr>
            <a:r>
              <a:rPr lang="en-US" sz="2000" dirty="0" smtClean="0"/>
              <a:t>Exposure</a:t>
            </a:r>
          </a:p>
          <a:p>
            <a:pPr lvl="2" eaLnBrk="1" hangingPunct="1">
              <a:spcAft>
                <a:spcPct val="45000"/>
              </a:spcAft>
            </a:pPr>
            <a:r>
              <a:rPr lang="en-US" sz="2000" dirty="0" smtClean="0"/>
              <a:t>Significant</a:t>
            </a:r>
          </a:p>
          <a:p>
            <a:pPr lvl="1" eaLnBrk="1" hangingPunct="1">
              <a:spcAft>
                <a:spcPct val="45000"/>
              </a:spcAft>
            </a:pPr>
            <a:r>
              <a:rPr lang="en-US" sz="2000" dirty="0" smtClean="0"/>
              <a:t>Professional Standard</a:t>
            </a:r>
          </a:p>
          <a:p>
            <a:pPr lvl="2" eaLnBrk="1" hangingPunct="1">
              <a:spcAft>
                <a:spcPct val="45000"/>
              </a:spcAft>
            </a:pPr>
            <a:r>
              <a:rPr lang="en-US" sz="2000" dirty="0" smtClean="0"/>
              <a:t>Ongoing expenses must be covered by ongoing revenues</a:t>
            </a:r>
          </a:p>
          <a:p>
            <a:pPr lvl="2" eaLnBrk="1" hangingPunct="1">
              <a:spcAft>
                <a:spcPct val="45000"/>
              </a:spcAft>
            </a:pPr>
            <a:r>
              <a:rPr lang="en-US" sz="2000" dirty="0" smtClean="0"/>
              <a:t>One-time dollars should not be used for ongoing expenses</a:t>
            </a:r>
          </a:p>
          <a:p>
            <a:pPr lvl="1" eaLnBrk="1" hangingPunct="1">
              <a:spcAft>
                <a:spcPct val="45000"/>
              </a:spcAft>
            </a:pPr>
            <a:r>
              <a:rPr lang="en-US" sz="2000" dirty="0" smtClean="0"/>
              <a:t>Definition</a:t>
            </a:r>
          </a:p>
          <a:p>
            <a:pPr lvl="2" eaLnBrk="1" hangingPunct="1">
              <a:spcAft>
                <a:spcPct val="45000"/>
              </a:spcAft>
            </a:pPr>
            <a:r>
              <a:rPr lang="en-US" sz="2000" dirty="0" smtClean="0"/>
              <a:t>One-time dollars include ending balances, audit adjustments, retroactive revenues, and other nonrecurring revenues</a:t>
            </a:r>
          </a:p>
          <a:p>
            <a:pPr lvl="1" eaLnBrk="1" hangingPunct="1"/>
            <a:endParaRPr lang="en-US" dirty="0" smtClean="0"/>
          </a:p>
        </p:txBody>
      </p:sp>
    </p:spTree>
  </p:cSld>
  <p:clrMapOvr>
    <a:masterClrMapping/>
  </p:clrMapOvr>
  <p:transition>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US" smtClean="0"/>
              <a:t>Twelve Ways Districts Get in Trouble</a:t>
            </a:r>
          </a:p>
        </p:txBody>
      </p:sp>
      <p:sp>
        <p:nvSpPr>
          <p:cNvPr id="77827" name="Rectangle 3"/>
          <p:cNvSpPr>
            <a:spLocks noGrp="1" noChangeArrowheads="1"/>
          </p:cNvSpPr>
          <p:nvPr>
            <p:ph type="body" idx="1"/>
          </p:nvPr>
        </p:nvSpPr>
        <p:spPr/>
        <p:txBody>
          <a:bodyPr/>
          <a:lstStyle/>
          <a:p>
            <a:pPr eaLnBrk="1" hangingPunct="1">
              <a:spcBef>
                <a:spcPct val="45000"/>
              </a:spcBef>
            </a:pPr>
            <a:r>
              <a:rPr lang="en-US" sz="2000" dirty="0" smtClean="0"/>
              <a:t>#7 Negotiations</a:t>
            </a:r>
          </a:p>
          <a:p>
            <a:pPr lvl="1" eaLnBrk="1" hangingPunct="1">
              <a:spcBef>
                <a:spcPct val="45000"/>
              </a:spcBef>
            </a:pPr>
            <a:r>
              <a:rPr lang="en-US" sz="2000" dirty="0" smtClean="0"/>
              <a:t>Exposure</a:t>
            </a:r>
          </a:p>
          <a:p>
            <a:pPr lvl="2" eaLnBrk="1" hangingPunct="1">
              <a:spcBef>
                <a:spcPct val="45000"/>
              </a:spcBef>
            </a:pPr>
            <a:r>
              <a:rPr lang="en-US" sz="2000" dirty="0" smtClean="0"/>
              <a:t>To be determined by district</a:t>
            </a:r>
          </a:p>
          <a:p>
            <a:pPr lvl="3" eaLnBrk="1" hangingPunct="1">
              <a:spcBef>
                <a:spcPct val="45000"/>
              </a:spcBef>
            </a:pPr>
            <a:r>
              <a:rPr lang="en-US" sz="2000" dirty="0" smtClean="0"/>
              <a:t>Critical – Significant – Minor</a:t>
            </a:r>
          </a:p>
          <a:p>
            <a:pPr lvl="1" eaLnBrk="1" hangingPunct="1">
              <a:spcBef>
                <a:spcPct val="45000"/>
              </a:spcBef>
            </a:pPr>
            <a:r>
              <a:rPr lang="en-US" sz="2000" dirty="0" smtClean="0"/>
              <a:t>Professional Standard</a:t>
            </a:r>
          </a:p>
          <a:p>
            <a:pPr lvl="2" eaLnBrk="1" hangingPunct="1">
              <a:spcBef>
                <a:spcPct val="45000"/>
              </a:spcBef>
            </a:pPr>
            <a:r>
              <a:rPr lang="en-US" sz="2000" dirty="0" smtClean="0"/>
              <a:t>Maintain comparable compensation and working conditions within the district’s ability to pay</a:t>
            </a:r>
          </a:p>
          <a:p>
            <a:pPr lvl="2" eaLnBrk="1" hangingPunct="1">
              <a:spcBef>
                <a:spcPct val="45000"/>
              </a:spcBef>
            </a:pPr>
            <a:r>
              <a:rPr lang="en-US" sz="2000" dirty="0" smtClean="0"/>
              <a:t>Balance compensation needs with student needs</a:t>
            </a:r>
          </a:p>
          <a:p>
            <a:pPr lvl="1" eaLnBrk="1" hangingPunct="1">
              <a:spcBef>
                <a:spcPct val="45000"/>
              </a:spcBef>
            </a:pPr>
            <a:r>
              <a:rPr lang="en-US" sz="2000" dirty="0" smtClean="0"/>
              <a:t>Definition</a:t>
            </a:r>
          </a:p>
          <a:p>
            <a:pPr lvl="2" eaLnBrk="1" hangingPunct="1">
              <a:spcBef>
                <a:spcPct val="45000"/>
              </a:spcBef>
            </a:pPr>
            <a:r>
              <a:rPr lang="en-US" sz="2000" dirty="0" smtClean="0"/>
              <a:t>Collective bargaining is required by the </a:t>
            </a:r>
            <a:r>
              <a:rPr lang="en-US" sz="2000" dirty="0" err="1" smtClean="0"/>
              <a:t>Rodda</a:t>
            </a:r>
            <a:r>
              <a:rPr lang="en-US" sz="2000" dirty="0" smtClean="0"/>
              <a:t> Act</a:t>
            </a:r>
          </a:p>
          <a:p>
            <a:pPr lvl="2" eaLnBrk="1" hangingPunct="1">
              <a:spcBef>
                <a:spcPct val="45000"/>
              </a:spcBef>
            </a:pPr>
            <a:r>
              <a:rPr lang="en-US" sz="2000" dirty="0" smtClean="0"/>
              <a:t>Must negotiate in good faith</a:t>
            </a:r>
          </a:p>
        </p:txBody>
      </p:sp>
    </p:spTree>
  </p:cSld>
  <p:clrMapOvr>
    <a:masterClrMapping/>
  </p:clrMapOvr>
  <p:transition>
    <p:cove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en-US" smtClean="0"/>
              <a:t>Twelve Ways Districts Get in Trouble</a:t>
            </a:r>
          </a:p>
        </p:txBody>
      </p:sp>
      <p:sp>
        <p:nvSpPr>
          <p:cNvPr id="78851" name="Rectangle 3"/>
          <p:cNvSpPr>
            <a:spLocks noGrp="1" noChangeArrowheads="1"/>
          </p:cNvSpPr>
          <p:nvPr>
            <p:ph type="body" idx="1"/>
          </p:nvPr>
        </p:nvSpPr>
        <p:spPr/>
        <p:txBody>
          <a:bodyPr/>
          <a:lstStyle/>
          <a:p>
            <a:pPr eaLnBrk="1" hangingPunct="1">
              <a:spcAft>
                <a:spcPct val="45000"/>
              </a:spcAft>
            </a:pPr>
            <a:r>
              <a:rPr lang="en-US" sz="2000" dirty="0" smtClean="0"/>
              <a:t>#8 Multiyear Planning</a:t>
            </a:r>
          </a:p>
          <a:p>
            <a:pPr lvl="1" eaLnBrk="1" hangingPunct="1">
              <a:spcAft>
                <a:spcPct val="45000"/>
              </a:spcAft>
            </a:pPr>
            <a:r>
              <a:rPr lang="en-US" sz="2000" dirty="0" smtClean="0"/>
              <a:t>Exposure</a:t>
            </a:r>
          </a:p>
          <a:p>
            <a:pPr lvl="2" eaLnBrk="1" hangingPunct="1">
              <a:spcAft>
                <a:spcPct val="45000"/>
              </a:spcAft>
            </a:pPr>
            <a:r>
              <a:rPr lang="en-US" sz="2000" dirty="0" smtClean="0"/>
              <a:t>Critical</a:t>
            </a:r>
          </a:p>
          <a:p>
            <a:pPr lvl="1" eaLnBrk="1" hangingPunct="1">
              <a:spcAft>
                <a:spcPct val="45000"/>
              </a:spcAft>
            </a:pPr>
            <a:r>
              <a:rPr lang="en-US" sz="2000" dirty="0" smtClean="0"/>
              <a:t>Professional Standard</a:t>
            </a:r>
          </a:p>
          <a:p>
            <a:pPr lvl="2" eaLnBrk="1" hangingPunct="1">
              <a:spcAft>
                <a:spcPct val="45000"/>
              </a:spcAft>
            </a:pPr>
            <a:r>
              <a:rPr lang="en-US" sz="2000" dirty="0" smtClean="0"/>
              <a:t>Multiyear Planning current plus 2 years</a:t>
            </a:r>
          </a:p>
          <a:p>
            <a:pPr lvl="2" eaLnBrk="1" hangingPunct="1">
              <a:spcAft>
                <a:spcPct val="45000"/>
              </a:spcAft>
            </a:pPr>
            <a:r>
              <a:rPr lang="en-US" sz="2000" dirty="0" smtClean="0"/>
              <a:t>Long-term impact must be assessed</a:t>
            </a:r>
          </a:p>
          <a:p>
            <a:pPr lvl="1" eaLnBrk="1" hangingPunct="1">
              <a:spcAft>
                <a:spcPct val="45000"/>
              </a:spcAft>
            </a:pPr>
            <a:r>
              <a:rPr lang="en-US" sz="2000" dirty="0" smtClean="0"/>
              <a:t>Definition</a:t>
            </a:r>
          </a:p>
          <a:p>
            <a:pPr lvl="2" eaLnBrk="1" hangingPunct="1">
              <a:spcAft>
                <a:spcPct val="45000"/>
              </a:spcAft>
            </a:pPr>
            <a:r>
              <a:rPr lang="en-US" sz="2000" dirty="0" smtClean="0"/>
              <a:t>MYP considers the out-year impact of today’s decisions</a:t>
            </a:r>
          </a:p>
        </p:txBody>
      </p:sp>
    </p:spTree>
  </p:cSld>
  <p:clrMapOvr>
    <a:masterClrMapping/>
  </p:clrMapOvr>
  <p:transition>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smtClean="0"/>
              <a:t>The Role of FCMAT</a:t>
            </a:r>
          </a:p>
        </p:txBody>
      </p:sp>
      <p:sp>
        <p:nvSpPr>
          <p:cNvPr id="41986" name="Rectangle 3"/>
          <p:cNvSpPr>
            <a:spLocks noGrp="1" noChangeArrowheads="1"/>
          </p:cNvSpPr>
          <p:nvPr>
            <p:ph type="body" idx="1"/>
          </p:nvPr>
        </p:nvSpPr>
        <p:spPr>
          <a:xfrm>
            <a:off x="1371600" y="1371600"/>
            <a:ext cx="7543800" cy="3352800"/>
          </a:xfrm>
        </p:spPr>
        <p:txBody>
          <a:bodyPr/>
          <a:lstStyle/>
          <a:p>
            <a:pPr eaLnBrk="1" hangingPunct="1">
              <a:lnSpc>
                <a:spcPct val="90000"/>
              </a:lnSpc>
              <a:spcBef>
                <a:spcPct val="50000"/>
              </a:spcBef>
              <a:spcAft>
                <a:spcPct val="50000"/>
              </a:spcAft>
            </a:pPr>
            <a:r>
              <a:rPr lang="en-US" sz="2000" dirty="0" smtClean="0"/>
              <a:t>Field professionals just like you</a:t>
            </a:r>
          </a:p>
          <a:p>
            <a:pPr eaLnBrk="1" hangingPunct="1">
              <a:lnSpc>
                <a:spcPct val="90000"/>
              </a:lnSpc>
              <a:spcBef>
                <a:spcPct val="50000"/>
              </a:spcBef>
              <a:spcAft>
                <a:spcPct val="50000"/>
              </a:spcAft>
            </a:pPr>
            <a:r>
              <a:rPr lang="en-US" sz="2000" dirty="0" smtClean="0"/>
              <a:t>E</a:t>
            </a:r>
            <a:r>
              <a:rPr lang="en-US" sz="2000" dirty="0" smtClean="0"/>
              <a:t>xternal and independent agency of the state</a:t>
            </a:r>
            <a:endParaRPr lang="en-US" sz="2000" dirty="0" smtClean="0"/>
          </a:p>
          <a:p>
            <a:pPr eaLnBrk="1" hangingPunct="1">
              <a:lnSpc>
                <a:spcPct val="90000"/>
              </a:lnSpc>
              <a:spcBef>
                <a:spcPct val="50000"/>
              </a:spcBef>
              <a:spcAft>
                <a:spcPct val="50000"/>
              </a:spcAft>
            </a:pPr>
            <a:r>
              <a:rPr lang="en-US" sz="2000" dirty="0" smtClean="0"/>
              <a:t>Primary </a:t>
            </a:r>
            <a:r>
              <a:rPr lang="en-US" sz="2000" dirty="0" smtClean="0"/>
              <a:t>mission: assisting PK-14 education agencies in identification, prevention, and resolution of financial problems</a:t>
            </a:r>
          </a:p>
          <a:p>
            <a:pPr eaLnBrk="1" hangingPunct="1">
              <a:lnSpc>
                <a:spcPct val="90000"/>
              </a:lnSpc>
              <a:spcBef>
                <a:spcPct val="50000"/>
              </a:spcBef>
              <a:spcAft>
                <a:spcPct val="50000"/>
              </a:spcAft>
            </a:pPr>
            <a:r>
              <a:rPr lang="en-US" sz="2000" dirty="0" smtClean="0"/>
              <a:t>FCMAT staff and consultants perform studies and analyses at the request of education agencies, not just when there is trouble, but to promote effective and efficient operations</a:t>
            </a:r>
          </a:p>
          <a:p>
            <a:pPr eaLnBrk="1" hangingPunct="1">
              <a:lnSpc>
                <a:spcPct val="90000"/>
              </a:lnSpc>
              <a:spcBef>
                <a:spcPct val="50000"/>
              </a:spcBef>
              <a:spcAft>
                <a:spcPct val="50000"/>
              </a:spcAft>
            </a:pPr>
            <a:r>
              <a:rPr lang="en-US" sz="2000" dirty="0" smtClean="0"/>
              <a:t>May be called in by the district, the CC Board of Governors, Legislature, or the Governor</a:t>
            </a:r>
          </a:p>
          <a:p>
            <a:pPr eaLnBrk="1" hangingPunct="1">
              <a:lnSpc>
                <a:spcPct val="90000"/>
              </a:lnSpc>
              <a:spcBef>
                <a:spcPct val="50000"/>
              </a:spcBef>
              <a:spcAft>
                <a:spcPct val="50000"/>
              </a:spcAft>
            </a:pPr>
            <a:endParaRPr lang="en-US" sz="2000" dirty="0" smtClean="0"/>
          </a:p>
          <a:p>
            <a:pPr eaLnBrk="1" hangingPunct="1">
              <a:lnSpc>
                <a:spcPct val="95000"/>
              </a:lnSpc>
              <a:spcBef>
                <a:spcPct val="50000"/>
              </a:spcBef>
              <a:spcAft>
                <a:spcPct val="50000"/>
              </a:spcAft>
            </a:pPr>
            <a:endParaRPr lang="en-US" sz="2300" dirty="0" smtClean="0"/>
          </a:p>
        </p:txBody>
      </p:sp>
      <p:pic>
        <p:nvPicPr>
          <p:cNvPr id="41987"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n-US" smtClean="0"/>
              <a:t>Twelve Ways Districts Get in Trouble</a:t>
            </a:r>
          </a:p>
        </p:txBody>
      </p:sp>
      <p:sp>
        <p:nvSpPr>
          <p:cNvPr id="79875" name="Rectangle 3"/>
          <p:cNvSpPr>
            <a:spLocks noGrp="1" noChangeArrowheads="1"/>
          </p:cNvSpPr>
          <p:nvPr>
            <p:ph type="body" idx="1"/>
          </p:nvPr>
        </p:nvSpPr>
        <p:spPr/>
        <p:txBody>
          <a:bodyPr/>
          <a:lstStyle/>
          <a:p>
            <a:pPr eaLnBrk="1" hangingPunct="1">
              <a:spcAft>
                <a:spcPct val="45000"/>
              </a:spcAft>
            </a:pPr>
            <a:r>
              <a:rPr lang="en-US" sz="2000" dirty="0" smtClean="0"/>
              <a:t>#9 Execution of the Budget</a:t>
            </a:r>
          </a:p>
          <a:p>
            <a:pPr lvl="1" eaLnBrk="1" hangingPunct="1">
              <a:spcAft>
                <a:spcPct val="45000"/>
              </a:spcAft>
            </a:pPr>
            <a:r>
              <a:rPr lang="en-US" sz="2000" dirty="0" smtClean="0"/>
              <a:t>Exposure</a:t>
            </a:r>
          </a:p>
          <a:p>
            <a:pPr lvl="2" eaLnBrk="1" hangingPunct="1">
              <a:spcAft>
                <a:spcPct val="45000"/>
              </a:spcAft>
            </a:pPr>
            <a:r>
              <a:rPr lang="en-US" sz="2000" dirty="0" smtClean="0"/>
              <a:t>Significant</a:t>
            </a:r>
          </a:p>
          <a:p>
            <a:pPr lvl="1" eaLnBrk="1" hangingPunct="1">
              <a:spcAft>
                <a:spcPct val="45000"/>
              </a:spcAft>
            </a:pPr>
            <a:r>
              <a:rPr lang="en-US" sz="2000" dirty="0" smtClean="0"/>
              <a:t>Professional Standard</a:t>
            </a:r>
          </a:p>
          <a:p>
            <a:pPr lvl="2" eaLnBrk="1" hangingPunct="1">
              <a:spcAft>
                <a:spcPct val="45000"/>
              </a:spcAft>
            </a:pPr>
            <a:r>
              <a:rPr lang="en-US" sz="2000" dirty="0" smtClean="0"/>
              <a:t>The district must adhere to the approved spending</a:t>
            </a:r>
          </a:p>
          <a:p>
            <a:pPr lvl="2" eaLnBrk="1" hangingPunct="1">
              <a:spcAft>
                <a:spcPct val="45000"/>
              </a:spcAft>
            </a:pPr>
            <a:r>
              <a:rPr lang="en-US" sz="2000" dirty="0" smtClean="0"/>
              <a:t>Revisions should be approved before different decisions are implemented</a:t>
            </a:r>
          </a:p>
          <a:p>
            <a:pPr lvl="1" eaLnBrk="1" hangingPunct="1">
              <a:spcAft>
                <a:spcPct val="45000"/>
              </a:spcAft>
            </a:pPr>
            <a:r>
              <a:rPr lang="en-US" sz="2000" dirty="0" smtClean="0"/>
              <a:t>Definition</a:t>
            </a:r>
          </a:p>
          <a:p>
            <a:pPr lvl="2" eaLnBrk="1" hangingPunct="1">
              <a:spcAft>
                <a:spcPct val="45000"/>
              </a:spcAft>
            </a:pPr>
            <a:r>
              <a:rPr lang="en-US" sz="2000" dirty="0" smtClean="0"/>
              <a:t>Execution of the budget means sticking to the spending plan adopted by the Board</a:t>
            </a:r>
          </a:p>
          <a:p>
            <a:pPr eaLnBrk="1" hangingPunct="1"/>
            <a:endParaRPr lang="en-US" dirty="0" smtClean="0"/>
          </a:p>
        </p:txBody>
      </p:sp>
    </p:spTree>
  </p:cSld>
  <p:clrMapOvr>
    <a:masterClrMapping/>
  </p:clrMapOvr>
  <p:transition>
    <p:cove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mtClean="0"/>
              <a:t>Twelve Ways Districts Get in Trouble</a:t>
            </a:r>
          </a:p>
        </p:txBody>
      </p:sp>
      <p:sp>
        <p:nvSpPr>
          <p:cNvPr id="80899" name="Rectangle 3"/>
          <p:cNvSpPr>
            <a:spLocks noGrp="1" noChangeArrowheads="1"/>
          </p:cNvSpPr>
          <p:nvPr>
            <p:ph type="body" idx="1"/>
          </p:nvPr>
        </p:nvSpPr>
        <p:spPr/>
        <p:txBody>
          <a:bodyPr/>
          <a:lstStyle/>
          <a:p>
            <a:pPr eaLnBrk="1" hangingPunct="1">
              <a:spcAft>
                <a:spcPct val="45000"/>
              </a:spcAft>
            </a:pPr>
            <a:r>
              <a:rPr lang="en-US" sz="2000" dirty="0" smtClean="0"/>
              <a:t>#10 Budget Monitoring</a:t>
            </a:r>
          </a:p>
          <a:p>
            <a:pPr lvl="1" eaLnBrk="1" hangingPunct="1">
              <a:spcAft>
                <a:spcPct val="45000"/>
              </a:spcAft>
            </a:pPr>
            <a:r>
              <a:rPr lang="en-US" sz="2000" dirty="0" smtClean="0"/>
              <a:t>Exposure</a:t>
            </a:r>
          </a:p>
          <a:p>
            <a:pPr lvl="2" eaLnBrk="1" hangingPunct="1">
              <a:spcAft>
                <a:spcPct val="45000"/>
              </a:spcAft>
            </a:pPr>
            <a:r>
              <a:rPr lang="en-US" sz="2000" dirty="0" smtClean="0"/>
              <a:t>Critical</a:t>
            </a:r>
          </a:p>
          <a:p>
            <a:pPr lvl="1" eaLnBrk="1" hangingPunct="1">
              <a:spcAft>
                <a:spcPct val="45000"/>
              </a:spcAft>
            </a:pPr>
            <a:r>
              <a:rPr lang="en-US" sz="2000" dirty="0" smtClean="0"/>
              <a:t>Professional Standard</a:t>
            </a:r>
          </a:p>
          <a:p>
            <a:pPr lvl="2" eaLnBrk="1" hangingPunct="1">
              <a:spcAft>
                <a:spcPct val="45000"/>
              </a:spcAft>
            </a:pPr>
            <a:r>
              <a:rPr lang="en-US" sz="2000" dirty="0" smtClean="0"/>
              <a:t>The Systems Office </a:t>
            </a:r>
            <a:r>
              <a:rPr lang="en-US" sz="2000" dirty="0" smtClean="0"/>
              <a:t>requires </a:t>
            </a:r>
            <a:r>
              <a:rPr lang="en-US" sz="2000" dirty="0" smtClean="0"/>
              <a:t>districts to monitor and perform self-assessment</a:t>
            </a:r>
          </a:p>
          <a:p>
            <a:pPr lvl="2" eaLnBrk="1" hangingPunct="1">
              <a:spcAft>
                <a:spcPct val="45000"/>
              </a:spcAft>
            </a:pPr>
            <a:r>
              <a:rPr lang="en-US" sz="2000" dirty="0" smtClean="0"/>
              <a:t>The budget should be revised when necessary</a:t>
            </a:r>
          </a:p>
          <a:p>
            <a:pPr lvl="1" eaLnBrk="1" hangingPunct="1">
              <a:spcAft>
                <a:spcPct val="45000"/>
              </a:spcAft>
            </a:pPr>
            <a:r>
              <a:rPr lang="en-US" sz="2000" dirty="0" smtClean="0"/>
              <a:t>Definition</a:t>
            </a:r>
          </a:p>
          <a:p>
            <a:pPr lvl="2" eaLnBrk="1" hangingPunct="1">
              <a:spcAft>
                <a:spcPct val="45000"/>
              </a:spcAft>
            </a:pPr>
            <a:r>
              <a:rPr lang="en-US" sz="2000" dirty="0" smtClean="0"/>
              <a:t>Budget monitoring means actual results are compared with planned results and adjustments are made</a:t>
            </a:r>
          </a:p>
          <a:p>
            <a:pPr eaLnBrk="1" hangingPunct="1">
              <a:spcAft>
                <a:spcPct val="45000"/>
              </a:spcAft>
            </a:pPr>
            <a:endParaRPr lang="en-US" dirty="0" smtClean="0"/>
          </a:p>
          <a:p>
            <a:pPr eaLnBrk="1" hangingPunct="1"/>
            <a:endParaRPr lang="en-US" dirty="0" smtClean="0"/>
          </a:p>
        </p:txBody>
      </p:sp>
    </p:spTree>
  </p:cSld>
  <p:clrMapOvr>
    <a:masterClrMapping/>
  </p:clrMapOvr>
  <p:transition>
    <p:cove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smtClean="0"/>
              <a:t>Twelve Ways Districts Get in Trouble</a:t>
            </a:r>
          </a:p>
        </p:txBody>
      </p:sp>
      <p:sp>
        <p:nvSpPr>
          <p:cNvPr id="81923" name="Rectangle 3"/>
          <p:cNvSpPr>
            <a:spLocks noGrp="1" noChangeArrowheads="1"/>
          </p:cNvSpPr>
          <p:nvPr>
            <p:ph type="body" idx="1"/>
          </p:nvPr>
        </p:nvSpPr>
        <p:spPr/>
        <p:txBody>
          <a:bodyPr/>
          <a:lstStyle/>
          <a:p>
            <a:pPr eaLnBrk="1" hangingPunct="1">
              <a:spcAft>
                <a:spcPct val="45000"/>
              </a:spcAft>
            </a:pPr>
            <a:r>
              <a:rPr lang="en-US" sz="2000" dirty="0" smtClean="0"/>
              <a:t>#11 Deficit Spending</a:t>
            </a:r>
          </a:p>
          <a:p>
            <a:pPr lvl="1" eaLnBrk="1" hangingPunct="1">
              <a:spcAft>
                <a:spcPct val="45000"/>
              </a:spcAft>
            </a:pPr>
            <a:r>
              <a:rPr lang="en-US" sz="2000" dirty="0" smtClean="0"/>
              <a:t>Exposure</a:t>
            </a:r>
          </a:p>
          <a:p>
            <a:pPr lvl="2" eaLnBrk="1" hangingPunct="1">
              <a:spcAft>
                <a:spcPct val="45000"/>
              </a:spcAft>
            </a:pPr>
            <a:r>
              <a:rPr lang="en-US" sz="2000" dirty="0" smtClean="0"/>
              <a:t>Critical</a:t>
            </a:r>
          </a:p>
          <a:p>
            <a:pPr lvl="1" eaLnBrk="1" hangingPunct="1">
              <a:spcAft>
                <a:spcPct val="45000"/>
              </a:spcAft>
            </a:pPr>
            <a:r>
              <a:rPr lang="en-US" sz="2000" dirty="0" smtClean="0"/>
              <a:t>Professional Standard</a:t>
            </a:r>
          </a:p>
          <a:p>
            <a:pPr lvl="2" eaLnBrk="1" hangingPunct="1">
              <a:spcAft>
                <a:spcPct val="45000"/>
              </a:spcAft>
            </a:pPr>
            <a:r>
              <a:rPr lang="en-US" sz="2000" dirty="0" smtClean="0"/>
              <a:t>The budget should be balanced</a:t>
            </a:r>
          </a:p>
          <a:p>
            <a:pPr lvl="2" eaLnBrk="1" hangingPunct="1">
              <a:spcAft>
                <a:spcPct val="45000"/>
              </a:spcAft>
            </a:pPr>
            <a:r>
              <a:rPr lang="en-US" sz="2000" dirty="0" smtClean="0"/>
              <a:t>Any deficit spending should be visible and explained</a:t>
            </a:r>
          </a:p>
          <a:p>
            <a:pPr lvl="1" eaLnBrk="1" hangingPunct="1">
              <a:spcAft>
                <a:spcPct val="45000"/>
              </a:spcAft>
            </a:pPr>
            <a:r>
              <a:rPr lang="en-US" sz="2000" dirty="0" smtClean="0"/>
              <a:t>Definition</a:t>
            </a:r>
          </a:p>
          <a:p>
            <a:pPr lvl="2" eaLnBrk="1" hangingPunct="1">
              <a:spcAft>
                <a:spcPct val="45000"/>
              </a:spcAft>
            </a:pPr>
            <a:r>
              <a:rPr lang="en-US" sz="2000" dirty="0" smtClean="0"/>
              <a:t>Deficit spending means the district is spending beyond its means</a:t>
            </a:r>
          </a:p>
          <a:p>
            <a:pPr eaLnBrk="1" hangingPunct="1"/>
            <a:endParaRPr lang="en-US" dirty="0" smtClean="0"/>
          </a:p>
        </p:txBody>
      </p:sp>
    </p:spTree>
  </p:cSld>
  <p:clrMapOvr>
    <a:masterClrMapping/>
  </p:clrMapOvr>
  <p:transition>
    <p:cove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en-US" smtClean="0"/>
              <a:t>Twelve Ways Districts Get in Trouble</a:t>
            </a:r>
          </a:p>
        </p:txBody>
      </p:sp>
      <p:sp>
        <p:nvSpPr>
          <p:cNvPr id="82947" name="Rectangle 3"/>
          <p:cNvSpPr>
            <a:spLocks noGrp="1" noChangeArrowheads="1"/>
          </p:cNvSpPr>
          <p:nvPr>
            <p:ph type="body" idx="1"/>
          </p:nvPr>
        </p:nvSpPr>
        <p:spPr/>
        <p:txBody>
          <a:bodyPr/>
          <a:lstStyle/>
          <a:p>
            <a:pPr eaLnBrk="1" hangingPunct="1"/>
            <a:r>
              <a:rPr lang="en-US" sz="2000" dirty="0" smtClean="0"/>
              <a:t>#12 Estimating the Ending Fund Balance (EFB)</a:t>
            </a:r>
          </a:p>
          <a:p>
            <a:pPr lvl="1" eaLnBrk="1" hangingPunct="1"/>
            <a:r>
              <a:rPr lang="en-US" sz="2000" dirty="0" smtClean="0"/>
              <a:t>Exposure</a:t>
            </a:r>
          </a:p>
          <a:p>
            <a:pPr lvl="2" eaLnBrk="1" hangingPunct="1"/>
            <a:r>
              <a:rPr lang="en-US" sz="2000" dirty="0" smtClean="0"/>
              <a:t>Critical</a:t>
            </a:r>
          </a:p>
          <a:p>
            <a:pPr lvl="1" eaLnBrk="1" hangingPunct="1"/>
            <a:r>
              <a:rPr lang="en-US" sz="2000" dirty="0" smtClean="0"/>
              <a:t>Professional Standard</a:t>
            </a:r>
          </a:p>
          <a:p>
            <a:pPr lvl="2" eaLnBrk="1" hangingPunct="1"/>
            <a:r>
              <a:rPr lang="en-US" sz="2000" dirty="0" smtClean="0"/>
              <a:t>A district must have the ability to accurately reflect its net ending balance throughout the budget monitoring process. The </a:t>
            </a:r>
            <a:r>
              <a:rPr lang="en-US" sz="2000" dirty="0" smtClean="0"/>
              <a:t>CCFS 311Q </a:t>
            </a:r>
            <a:r>
              <a:rPr lang="en-US" sz="2000" dirty="0" smtClean="0"/>
              <a:t>reports should provide valid updates of the district’s projected net ending balance. The district should have tools and procedures that ensure an early warning of any discrepancies between the budgeted and actual revenues and expenses</a:t>
            </a:r>
          </a:p>
          <a:p>
            <a:pPr lvl="1" eaLnBrk="1" hangingPunct="1"/>
            <a:r>
              <a:rPr lang="en-US" sz="2000" dirty="0" smtClean="0"/>
              <a:t>Definition</a:t>
            </a:r>
          </a:p>
          <a:p>
            <a:pPr lvl="2" eaLnBrk="1" hangingPunct="1"/>
            <a:r>
              <a:rPr lang="en-US" sz="2000" dirty="0" smtClean="0"/>
              <a:t>When all is said and done and the books have been closed, it is the amount of money remaining in the fund, net of any designations in the restricted and unrestricted accounts. Budget to </a:t>
            </a:r>
            <a:r>
              <a:rPr lang="en-US" sz="2000" dirty="0" err="1" smtClean="0"/>
              <a:t>actuals</a:t>
            </a:r>
            <a:endParaRPr lang="en-US" sz="2000" dirty="0" smtClean="0"/>
          </a:p>
        </p:txBody>
      </p:sp>
    </p:spTree>
  </p:cSld>
  <p:clrMapOvr>
    <a:masterClrMapping/>
  </p:clrMapOvr>
  <p:transition>
    <p:cove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en-US" smtClean="0"/>
              <a:t>Twelve Ways Districts Get in Trouble</a:t>
            </a:r>
          </a:p>
        </p:txBody>
      </p:sp>
      <p:sp>
        <p:nvSpPr>
          <p:cNvPr id="82947" name="Rectangle 3"/>
          <p:cNvSpPr>
            <a:spLocks noGrp="1" noChangeArrowheads="1"/>
          </p:cNvSpPr>
          <p:nvPr>
            <p:ph type="body" idx="1"/>
          </p:nvPr>
        </p:nvSpPr>
        <p:spPr/>
        <p:txBody>
          <a:bodyPr/>
          <a:lstStyle/>
          <a:p>
            <a:pPr eaLnBrk="1" hangingPunct="1"/>
            <a:r>
              <a:rPr lang="en-US" sz="2000" dirty="0" smtClean="0"/>
              <a:t>#13 Management of Cash</a:t>
            </a:r>
          </a:p>
          <a:p>
            <a:pPr lvl="1" eaLnBrk="1" hangingPunct="1"/>
            <a:r>
              <a:rPr lang="en-US" sz="2000" dirty="0" smtClean="0"/>
              <a:t>Exposure</a:t>
            </a:r>
          </a:p>
          <a:p>
            <a:pPr lvl="2" eaLnBrk="1" hangingPunct="1"/>
            <a:r>
              <a:rPr lang="en-US" sz="2000" dirty="0" smtClean="0"/>
              <a:t>Critical</a:t>
            </a:r>
          </a:p>
          <a:p>
            <a:pPr lvl="1" eaLnBrk="1" hangingPunct="1"/>
            <a:r>
              <a:rPr lang="en-US" sz="2000" dirty="0" smtClean="0"/>
              <a:t>Professional Standard</a:t>
            </a:r>
          </a:p>
          <a:p>
            <a:pPr lvl="2" eaLnBrk="1" hangingPunct="1"/>
            <a:r>
              <a:rPr lang="en-US" sz="2000" dirty="0" smtClean="0"/>
              <a:t>All districts must project cash balances on a weekly basis and prepare appropriate cash flow documents in order to assess the need for short term borrowing and the potential of cash insolvency.</a:t>
            </a:r>
          </a:p>
          <a:p>
            <a:pPr lvl="1" eaLnBrk="1" hangingPunct="1"/>
            <a:r>
              <a:rPr lang="en-US" sz="2000" dirty="0" smtClean="0"/>
              <a:t>Definition</a:t>
            </a:r>
          </a:p>
          <a:p>
            <a:pPr lvl="2" eaLnBrk="1" hangingPunct="1"/>
            <a:r>
              <a:rPr lang="en-US" sz="2000" dirty="0" smtClean="0"/>
              <a:t>Cash is not budget and understanding the difference between these two things is critical for boards, superintendents and staff.  Cash position represents the actual available dollars at any given time held in the county treasury.  </a:t>
            </a:r>
          </a:p>
        </p:txBody>
      </p:sp>
    </p:spTree>
  </p:cSld>
  <p:clrMapOvr>
    <a:masterClrMapping/>
  </p:clrMapOvr>
  <p:transition>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pPr eaLnBrk="1" hangingPunct="1"/>
            <a:r>
              <a:rPr lang="en-US" smtClean="0"/>
              <a:t>The Role of FCMAT</a:t>
            </a:r>
          </a:p>
        </p:txBody>
      </p:sp>
      <p:sp>
        <p:nvSpPr>
          <p:cNvPr id="43010" name="Rectangle 3"/>
          <p:cNvSpPr>
            <a:spLocks noGrp="1" noChangeArrowheads="1"/>
          </p:cNvSpPr>
          <p:nvPr>
            <p:ph type="body" idx="1"/>
          </p:nvPr>
        </p:nvSpPr>
        <p:spPr>
          <a:xfrm>
            <a:off x="1371600" y="1295400"/>
            <a:ext cx="7543800" cy="3657600"/>
          </a:xfrm>
        </p:spPr>
        <p:txBody>
          <a:bodyPr/>
          <a:lstStyle/>
          <a:p>
            <a:pPr eaLnBrk="1" hangingPunct="1">
              <a:lnSpc>
                <a:spcPct val="90000"/>
              </a:lnSpc>
              <a:spcBef>
                <a:spcPct val="25000"/>
              </a:spcBef>
              <a:spcAft>
                <a:spcPct val="25000"/>
              </a:spcAft>
            </a:pPr>
            <a:r>
              <a:rPr lang="en-US" sz="2000" dirty="0" smtClean="0"/>
              <a:t>FCMAT can help in: </a:t>
            </a:r>
          </a:p>
          <a:p>
            <a:pPr lvl="1" eaLnBrk="1" hangingPunct="1">
              <a:lnSpc>
                <a:spcPct val="90000"/>
              </a:lnSpc>
              <a:spcBef>
                <a:spcPct val="25000"/>
              </a:spcBef>
              <a:spcAft>
                <a:spcPct val="25000"/>
              </a:spcAft>
            </a:pPr>
            <a:r>
              <a:rPr lang="en-US" sz="2000" dirty="0" smtClean="0"/>
              <a:t>Determining the extent of the problem </a:t>
            </a:r>
          </a:p>
          <a:p>
            <a:pPr lvl="1" eaLnBrk="1" hangingPunct="1">
              <a:lnSpc>
                <a:spcPct val="90000"/>
              </a:lnSpc>
              <a:spcBef>
                <a:spcPct val="25000"/>
              </a:spcBef>
              <a:spcAft>
                <a:spcPct val="25000"/>
              </a:spcAft>
            </a:pPr>
            <a:r>
              <a:rPr lang="en-US" sz="2000" dirty="0" smtClean="0"/>
              <a:t>Providing facts that help resolve disputes</a:t>
            </a:r>
          </a:p>
          <a:p>
            <a:pPr lvl="1" eaLnBrk="1" hangingPunct="1">
              <a:lnSpc>
                <a:spcPct val="90000"/>
              </a:lnSpc>
              <a:spcBef>
                <a:spcPct val="25000"/>
              </a:spcBef>
              <a:spcAft>
                <a:spcPct val="25000"/>
              </a:spcAft>
            </a:pPr>
            <a:r>
              <a:rPr lang="en-US" sz="2000" dirty="0" smtClean="0"/>
              <a:t>Developing recovery </a:t>
            </a:r>
            <a:r>
              <a:rPr lang="en-US" sz="2000" dirty="0" smtClean="0"/>
              <a:t>plans</a:t>
            </a:r>
          </a:p>
          <a:p>
            <a:pPr lvl="1" eaLnBrk="1" hangingPunct="1">
              <a:lnSpc>
                <a:spcPct val="90000"/>
              </a:lnSpc>
              <a:spcBef>
                <a:spcPct val="25000"/>
              </a:spcBef>
              <a:spcAft>
                <a:spcPct val="25000"/>
              </a:spcAft>
            </a:pPr>
            <a:r>
              <a:rPr lang="en-US" sz="2000" dirty="0" smtClean="0"/>
              <a:t>Fraud investigation</a:t>
            </a:r>
            <a:endParaRPr lang="en-US" sz="2000" dirty="0" smtClean="0"/>
          </a:p>
          <a:p>
            <a:pPr eaLnBrk="1" hangingPunct="1">
              <a:lnSpc>
                <a:spcPct val="90000"/>
              </a:lnSpc>
              <a:spcBef>
                <a:spcPct val="25000"/>
              </a:spcBef>
              <a:spcAft>
                <a:spcPct val="25000"/>
              </a:spcAft>
            </a:pPr>
            <a:r>
              <a:rPr lang="en-US" sz="2000" dirty="0" smtClean="0"/>
              <a:t>FCMAT also advises legislators on the need for state </a:t>
            </a:r>
            <a:r>
              <a:rPr lang="en-US" sz="2000" dirty="0" smtClean="0"/>
              <a:t>loans/takeovers</a:t>
            </a:r>
            <a:endParaRPr lang="en-US" sz="2000" dirty="0" smtClean="0"/>
          </a:p>
          <a:p>
            <a:pPr eaLnBrk="1" hangingPunct="1">
              <a:lnSpc>
                <a:spcPct val="90000"/>
              </a:lnSpc>
              <a:spcBef>
                <a:spcPct val="25000"/>
              </a:spcBef>
              <a:spcAft>
                <a:spcPct val="25000"/>
              </a:spcAft>
            </a:pPr>
            <a:r>
              <a:rPr lang="en-US" sz="2000" dirty="0" smtClean="0"/>
              <a:t>FCMAT can be a valuable resource </a:t>
            </a:r>
            <a:r>
              <a:rPr lang="en-US" sz="2000" i="1" u="sng" dirty="0" smtClean="0"/>
              <a:t>before</a:t>
            </a:r>
            <a:r>
              <a:rPr lang="en-US" sz="2000" dirty="0" smtClean="0"/>
              <a:t> you get into trouble, so ask for help</a:t>
            </a:r>
          </a:p>
          <a:p>
            <a:pPr eaLnBrk="1" hangingPunct="1">
              <a:lnSpc>
                <a:spcPct val="90000"/>
              </a:lnSpc>
              <a:spcBef>
                <a:spcPct val="25000"/>
              </a:spcBef>
              <a:spcAft>
                <a:spcPct val="25000"/>
              </a:spcAft>
            </a:pPr>
            <a:r>
              <a:rPr lang="en-US" sz="2000" dirty="0" smtClean="0"/>
              <a:t>If you get into trouble, FCMAT will almost certainly play a role in your recovery</a:t>
            </a:r>
          </a:p>
          <a:p>
            <a:pPr eaLnBrk="1" hangingPunct="1">
              <a:lnSpc>
                <a:spcPct val="95000"/>
              </a:lnSpc>
              <a:spcBef>
                <a:spcPct val="25000"/>
              </a:spcBef>
              <a:spcAft>
                <a:spcPct val="25000"/>
              </a:spcAft>
            </a:pPr>
            <a:endParaRPr lang="en-US" sz="2300" dirty="0" smtClean="0"/>
          </a:p>
        </p:txBody>
      </p:sp>
      <p:pic>
        <p:nvPicPr>
          <p:cNvPr id="43011"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r>
              <a:rPr lang="en-US" dirty="0" smtClean="0"/>
              <a:t>Challenging Budget?—Be Strategic</a:t>
            </a:r>
            <a:endParaRPr lang="en-US" dirty="0" smtClean="0"/>
          </a:p>
        </p:txBody>
      </p:sp>
      <p:sp>
        <p:nvSpPr>
          <p:cNvPr id="19458" name="Rectangle 3"/>
          <p:cNvSpPr>
            <a:spLocks noGrp="1" noChangeArrowheads="1"/>
          </p:cNvSpPr>
          <p:nvPr>
            <p:ph type="body" idx="1"/>
          </p:nvPr>
        </p:nvSpPr>
        <p:spPr>
          <a:xfrm>
            <a:off x="762000" y="1066800"/>
            <a:ext cx="8077200" cy="4191000"/>
          </a:xfrm>
        </p:spPr>
        <p:txBody>
          <a:bodyPr/>
          <a:lstStyle/>
          <a:p>
            <a:pPr eaLnBrk="1" hangingPunct="1">
              <a:lnSpc>
                <a:spcPct val="90000"/>
              </a:lnSpc>
              <a:spcAft>
                <a:spcPct val="50000"/>
              </a:spcAft>
            </a:pPr>
            <a:endParaRPr lang="en-US" sz="2400" dirty="0" smtClean="0"/>
          </a:p>
          <a:p>
            <a:pPr eaLnBrk="1" hangingPunct="1">
              <a:lnSpc>
                <a:spcPct val="90000"/>
              </a:lnSpc>
              <a:spcAft>
                <a:spcPct val="50000"/>
              </a:spcAft>
            </a:pPr>
            <a:r>
              <a:rPr lang="en-US" sz="2400" dirty="0" smtClean="0"/>
              <a:t>Closing a $16 billion budget gap and assuming new revenue</a:t>
            </a:r>
          </a:p>
          <a:p>
            <a:pPr eaLnBrk="1" hangingPunct="1">
              <a:lnSpc>
                <a:spcPct val="90000"/>
              </a:lnSpc>
              <a:spcAft>
                <a:spcPct val="50000"/>
              </a:spcAft>
            </a:pPr>
            <a:r>
              <a:rPr lang="en-US" sz="2400" dirty="0" smtClean="0"/>
              <a:t>Cash crisis January to May 2013 in addition to ongoing deferrals</a:t>
            </a:r>
          </a:p>
          <a:p>
            <a:pPr eaLnBrk="1" hangingPunct="1">
              <a:lnSpc>
                <a:spcPct val="90000"/>
              </a:lnSpc>
              <a:spcAft>
                <a:spcPct val="50000"/>
              </a:spcAft>
            </a:pPr>
            <a:r>
              <a:rPr lang="en-US" sz="2400" dirty="0" smtClean="0"/>
              <a:t>Mid-year trigger for community colleges</a:t>
            </a:r>
          </a:p>
          <a:p>
            <a:pPr eaLnBrk="1" hangingPunct="1">
              <a:lnSpc>
                <a:spcPct val="90000"/>
              </a:lnSpc>
              <a:spcAft>
                <a:spcPct val="50000"/>
              </a:spcAft>
            </a:pPr>
            <a:r>
              <a:rPr lang="en-US" sz="2400" dirty="0" err="1" smtClean="0"/>
              <a:t>Unfunds</a:t>
            </a:r>
            <a:r>
              <a:rPr lang="en-US" sz="2400" dirty="0" smtClean="0"/>
              <a:t> COLAs</a:t>
            </a:r>
          </a:p>
          <a:p>
            <a:pPr eaLnBrk="1" hangingPunct="1">
              <a:lnSpc>
                <a:spcPct val="90000"/>
              </a:lnSpc>
              <a:spcAft>
                <a:spcPct val="50000"/>
              </a:spcAft>
            </a:pPr>
            <a:r>
              <a:rPr lang="en-US" sz="2400" dirty="0" smtClean="0"/>
              <a:t>Puts limits on Cal Grants for some</a:t>
            </a:r>
          </a:p>
          <a:p>
            <a:pPr eaLnBrk="1" hangingPunct="1">
              <a:lnSpc>
                <a:spcPct val="90000"/>
              </a:lnSpc>
              <a:spcAft>
                <a:spcPct val="50000"/>
              </a:spcAft>
            </a:pPr>
            <a:r>
              <a:rPr lang="en-US" sz="2400" dirty="0" smtClean="0"/>
              <a:t>New mandate block grant</a:t>
            </a:r>
          </a:p>
          <a:p>
            <a:pPr eaLnBrk="1" hangingPunct="1">
              <a:lnSpc>
                <a:spcPct val="90000"/>
              </a:lnSpc>
              <a:spcAft>
                <a:spcPct val="50000"/>
              </a:spcAft>
            </a:pPr>
            <a:r>
              <a:rPr lang="en-US" sz="2400" dirty="0" smtClean="0"/>
              <a:t>Hold harmless RDA revenues</a:t>
            </a:r>
          </a:p>
          <a:p>
            <a:pPr eaLnBrk="1" hangingPunct="1">
              <a:lnSpc>
                <a:spcPct val="90000"/>
              </a:lnSpc>
              <a:spcAft>
                <a:spcPct val="50000"/>
              </a:spcAft>
            </a:pPr>
            <a:r>
              <a:rPr lang="en-US" sz="2400" dirty="0" smtClean="0"/>
              <a:t>Flat funded??</a:t>
            </a:r>
            <a:endParaRPr lang="en-US" sz="2400" dirty="0" smtClean="0"/>
          </a:p>
        </p:txBody>
      </p:sp>
      <p:pic>
        <p:nvPicPr>
          <p:cNvPr id="19459"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smtClean="0"/>
              <a:t>What is “Financially Troubled?”</a:t>
            </a:r>
          </a:p>
        </p:txBody>
      </p:sp>
      <p:sp>
        <p:nvSpPr>
          <p:cNvPr id="22530" name="Rectangle 3"/>
          <p:cNvSpPr>
            <a:spLocks noGrp="1" noChangeArrowheads="1"/>
          </p:cNvSpPr>
          <p:nvPr>
            <p:ph type="body" idx="1"/>
          </p:nvPr>
        </p:nvSpPr>
        <p:spPr/>
        <p:txBody>
          <a:bodyPr/>
          <a:lstStyle/>
          <a:p>
            <a:pPr eaLnBrk="1" hangingPunct="1">
              <a:spcBef>
                <a:spcPct val="5000"/>
              </a:spcBef>
              <a:spcAft>
                <a:spcPct val="5000"/>
              </a:spcAft>
            </a:pPr>
            <a:r>
              <a:rPr lang="en-US" sz="2400" dirty="0" smtClean="0"/>
              <a:t>A financially troubled district:</a:t>
            </a:r>
          </a:p>
          <a:p>
            <a:pPr lvl="1" eaLnBrk="1" hangingPunct="1">
              <a:spcBef>
                <a:spcPct val="5000"/>
              </a:spcBef>
              <a:spcAft>
                <a:spcPct val="5000"/>
              </a:spcAft>
            </a:pPr>
            <a:r>
              <a:rPr lang="en-US" sz="2200" dirty="0" smtClean="0"/>
              <a:t>May have a history of deficit spending</a:t>
            </a:r>
          </a:p>
          <a:p>
            <a:pPr lvl="1" eaLnBrk="1" hangingPunct="1">
              <a:spcBef>
                <a:spcPct val="5000"/>
              </a:spcBef>
              <a:spcAft>
                <a:spcPct val="5000"/>
              </a:spcAft>
            </a:pPr>
            <a:r>
              <a:rPr lang="en-US" sz="2200" dirty="0" smtClean="0"/>
              <a:t>May have CCFS 311/311Q reports that reveal fiscal issues</a:t>
            </a:r>
          </a:p>
          <a:p>
            <a:pPr lvl="1" eaLnBrk="1" hangingPunct="1">
              <a:spcBef>
                <a:spcPct val="5000"/>
              </a:spcBef>
              <a:spcAft>
                <a:spcPct val="5000"/>
              </a:spcAft>
            </a:pPr>
            <a:r>
              <a:rPr lang="en-US" sz="2200" dirty="0" smtClean="0"/>
              <a:t>May have GF unrestricted fund balance that is trending negative regarding the percentage related to expenditures and other outgo</a:t>
            </a:r>
          </a:p>
          <a:p>
            <a:pPr lvl="1" eaLnBrk="1" hangingPunct="1">
              <a:spcBef>
                <a:spcPct val="5000"/>
              </a:spcBef>
              <a:spcAft>
                <a:spcPct val="5000"/>
              </a:spcAft>
            </a:pPr>
            <a:r>
              <a:rPr lang="en-US" sz="2200" dirty="0" smtClean="0"/>
              <a:t>Cannot maintain a prudent, GF unrestricted fund balance of 5%</a:t>
            </a:r>
          </a:p>
          <a:p>
            <a:pPr lvl="1" eaLnBrk="1" hangingPunct="1">
              <a:spcBef>
                <a:spcPct val="5000"/>
              </a:spcBef>
              <a:spcAft>
                <a:spcPct val="5000"/>
              </a:spcAft>
            </a:pPr>
            <a:r>
              <a:rPr lang="en-US" sz="2200" dirty="0" smtClean="0"/>
              <a:t>May </a:t>
            </a:r>
            <a:r>
              <a:rPr lang="en-US" sz="2200" dirty="0" smtClean="0"/>
              <a:t>not </a:t>
            </a:r>
            <a:r>
              <a:rPr lang="en-US" sz="2200" dirty="0" smtClean="0"/>
              <a:t>conform to multiyear projection standards</a:t>
            </a:r>
          </a:p>
          <a:p>
            <a:pPr lvl="1" eaLnBrk="1" hangingPunct="1">
              <a:spcBef>
                <a:spcPct val="5000"/>
              </a:spcBef>
              <a:spcAft>
                <a:spcPct val="5000"/>
              </a:spcAft>
            </a:pPr>
            <a:r>
              <a:rPr lang="en-US" sz="2200" dirty="0" smtClean="0"/>
              <a:t>May not have enough cash to meet its obligations</a:t>
            </a:r>
          </a:p>
          <a:p>
            <a:pPr lvl="1" eaLnBrk="1" hangingPunct="1">
              <a:spcBef>
                <a:spcPct val="5000"/>
              </a:spcBef>
              <a:spcAft>
                <a:spcPct val="5000"/>
              </a:spcAft>
            </a:pPr>
            <a:r>
              <a:rPr lang="en-US" sz="2200" dirty="0" smtClean="0"/>
              <a:t>May have audit issues</a:t>
            </a:r>
          </a:p>
          <a:p>
            <a:pPr lvl="1" eaLnBrk="1" hangingPunct="1">
              <a:spcBef>
                <a:spcPct val="5000"/>
              </a:spcBef>
              <a:spcAft>
                <a:spcPct val="5000"/>
              </a:spcAft>
            </a:pPr>
            <a:r>
              <a:rPr lang="en-US" sz="2200" dirty="0" smtClean="0"/>
              <a:t>Has poor communication with the Systems Office</a:t>
            </a:r>
          </a:p>
        </p:txBody>
      </p:sp>
      <p:pic>
        <p:nvPicPr>
          <p:cNvPr id="22531"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smtClean="0"/>
              <a:t>Common Causes of Financial Problems</a:t>
            </a:r>
          </a:p>
        </p:txBody>
      </p:sp>
      <p:sp>
        <p:nvSpPr>
          <p:cNvPr id="23554" name="Rectangle 3"/>
          <p:cNvSpPr>
            <a:spLocks noGrp="1" noChangeArrowheads="1"/>
          </p:cNvSpPr>
          <p:nvPr>
            <p:ph type="body" idx="1"/>
          </p:nvPr>
        </p:nvSpPr>
        <p:spPr>
          <a:xfrm>
            <a:off x="1371600" y="1219200"/>
            <a:ext cx="7543800" cy="3962400"/>
          </a:xfrm>
        </p:spPr>
        <p:txBody>
          <a:bodyPr/>
          <a:lstStyle/>
          <a:p>
            <a:pPr eaLnBrk="1" hangingPunct="1">
              <a:lnSpc>
                <a:spcPct val="95000"/>
              </a:lnSpc>
              <a:spcBef>
                <a:spcPct val="5000"/>
              </a:spcBef>
              <a:spcAft>
                <a:spcPct val="10000"/>
              </a:spcAft>
            </a:pPr>
            <a:r>
              <a:rPr lang="en-US" sz="2000" dirty="0" smtClean="0"/>
              <a:t>Overly optimistic estimates of state economics</a:t>
            </a:r>
          </a:p>
          <a:p>
            <a:pPr eaLnBrk="1" hangingPunct="1">
              <a:lnSpc>
                <a:spcPct val="95000"/>
              </a:lnSpc>
              <a:spcBef>
                <a:spcPct val="5000"/>
              </a:spcBef>
              <a:spcAft>
                <a:spcPct val="10000"/>
              </a:spcAft>
            </a:pPr>
            <a:r>
              <a:rPr lang="en-US" sz="2000" dirty="0" smtClean="0">
                <a:solidFill>
                  <a:srgbClr val="FF0000"/>
                </a:solidFill>
              </a:rPr>
              <a:t>Declining enrollment or unstable enrollment/FTES</a:t>
            </a:r>
          </a:p>
          <a:p>
            <a:pPr eaLnBrk="1" hangingPunct="1">
              <a:lnSpc>
                <a:spcPct val="95000"/>
              </a:lnSpc>
              <a:spcBef>
                <a:spcPct val="5000"/>
              </a:spcBef>
              <a:spcAft>
                <a:spcPct val="10000"/>
              </a:spcAft>
            </a:pPr>
            <a:r>
              <a:rPr lang="en-US" sz="2000" dirty="0" smtClean="0"/>
              <a:t>Failure to document or change budget assumptions</a:t>
            </a:r>
          </a:p>
          <a:p>
            <a:pPr eaLnBrk="1" hangingPunct="1">
              <a:lnSpc>
                <a:spcPct val="95000"/>
              </a:lnSpc>
              <a:spcBef>
                <a:spcPct val="5000"/>
              </a:spcBef>
              <a:spcAft>
                <a:spcPct val="10000"/>
              </a:spcAft>
            </a:pPr>
            <a:r>
              <a:rPr lang="en-US" sz="2000" dirty="0" smtClean="0">
                <a:solidFill>
                  <a:srgbClr val="FF0000"/>
                </a:solidFill>
              </a:rPr>
              <a:t>Loss of control of staffing levels and costs</a:t>
            </a:r>
          </a:p>
          <a:p>
            <a:pPr eaLnBrk="1" hangingPunct="1">
              <a:lnSpc>
                <a:spcPct val="95000"/>
              </a:lnSpc>
              <a:spcBef>
                <a:spcPct val="5000"/>
              </a:spcBef>
              <a:spcAft>
                <a:spcPct val="10000"/>
              </a:spcAft>
            </a:pPr>
            <a:r>
              <a:rPr lang="en-US" sz="2000" dirty="0" smtClean="0"/>
              <a:t>Underestimating “automatic” cost growth</a:t>
            </a:r>
          </a:p>
          <a:p>
            <a:pPr eaLnBrk="1" hangingPunct="1">
              <a:lnSpc>
                <a:spcPct val="95000"/>
              </a:lnSpc>
              <a:spcBef>
                <a:spcPct val="5000"/>
              </a:spcBef>
              <a:spcAft>
                <a:spcPct val="10000"/>
              </a:spcAft>
            </a:pPr>
            <a:r>
              <a:rPr lang="en-US" sz="2000" dirty="0" smtClean="0"/>
              <a:t>Use of one-time money for ongoing expenses</a:t>
            </a:r>
          </a:p>
          <a:p>
            <a:pPr eaLnBrk="1" hangingPunct="1">
              <a:lnSpc>
                <a:spcPct val="95000"/>
              </a:lnSpc>
              <a:spcBef>
                <a:spcPct val="5000"/>
              </a:spcBef>
              <a:spcAft>
                <a:spcPct val="10000"/>
              </a:spcAft>
            </a:pPr>
            <a:r>
              <a:rPr lang="en-US" sz="2000" dirty="0" smtClean="0">
                <a:solidFill>
                  <a:srgbClr val="FF0000"/>
                </a:solidFill>
              </a:rPr>
              <a:t>Poor decisions at the negotiating table</a:t>
            </a:r>
          </a:p>
          <a:p>
            <a:pPr eaLnBrk="1" hangingPunct="1">
              <a:lnSpc>
                <a:spcPct val="95000"/>
              </a:lnSpc>
              <a:spcBef>
                <a:spcPct val="5000"/>
              </a:spcBef>
              <a:spcAft>
                <a:spcPct val="10000"/>
              </a:spcAft>
            </a:pPr>
            <a:r>
              <a:rPr lang="en-US" sz="2000" dirty="0" smtClean="0">
                <a:solidFill>
                  <a:srgbClr val="FF0000"/>
                </a:solidFill>
              </a:rPr>
              <a:t>Failure to consider the multiyear impact of budget decisions</a:t>
            </a:r>
          </a:p>
          <a:p>
            <a:pPr eaLnBrk="1" hangingPunct="1">
              <a:lnSpc>
                <a:spcPct val="95000"/>
              </a:lnSpc>
              <a:spcBef>
                <a:spcPct val="5000"/>
              </a:spcBef>
              <a:spcAft>
                <a:spcPct val="10000"/>
              </a:spcAft>
            </a:pPr>
            <a:r>
              <a:rPr lang="en-US" sz="2000" dirty="0" smtClean="0"/>
              <a:t>Poor budget monitoring by the </a:t>
            </a:r>
            <a:r>
              <a:rPr lang="en-US" sz="2000" dirty="0" smtClean="0"/>
              <a:t>Administration </a:t>
            </a:r>
            <a:r>
              <a:rPr lang="en-US" sz="2000" dirty="0" smtClean="0"/>
              <a:t>and Board</a:t>
            </a:r>
          </a:p>
          <a:p>
            <a:pPr eaLnBrk="1" hangingPunct="1">
              <a:lnSpc>
                <a:spcPct val="95000"/>
              </a:lnSpc>
              <a:spcBef>
                <a:spcPct val="5000"/>
              </a:spcBef>
              <a:spcAft>
                <a:spcPct val="10000"/>
              </a:spcAft>
            </a:pPr>
            <a:r>
              <a:rPr lang="en-US" sz="2000" dirty="0" smtClean="0">
                <a:solidFill>
                  <a:srgbClr val="FF0000"/>
                </a:solidFill>
              </a:rPr>
              <a:t>Chronic deficit spending</a:t>
            </a:r>
          </a:p>
          <a:p>
            <a:pPr eaLnBrk="1" hangingPunct="1">
              <a:lnSpc>
                <a:spcPct val="95000"/>
              </a:lnSpc>
              <a:spcBef>
                <a:spcPct val="5000"/>
              </a:spcBef>
              <a:spcAft>
                <a:spcPct val="10000"/>
              </a:spcAft>
            </a:pPr>
            <a:r>
              <a:rPr lang="en-US" sz="2000" dirty="0" smtClean="0"/>
              <a:t>Inadequate reserves</a:t>
            </a:r>
          </a:p>
          <a:p>
            <a:pPr eaLnBrk="1" hangingPunct="1">
              <a:lnSpc>
                <a:spcPct val="95000"/>
              </a:lnSpc>
              <a:spcBef>
                <a:spcPct val="5000"/>
              </a:spcBef>
              <a:spcAft>
                <a:spcPct val="10000"/>
              </a:spcAft>
            </a:pPr>
            <a:r>
              <a:rPr lang="en-US" sz="2000" dirty="0" smtClean="0">
                <a:solidFill>
                  <a:srgbClr val="FF0000"/>
                </a:solidFill>
              </a:rPr>
              <a:t>Debt </a:t>
            </a:r>
            <a:r>
              <a:rPr lang="en-US" sz="2000" dirty="0" smtClean="0">
                <a:solidFill>
                  <a:srgbClr val="FF0000"/>
                </a:solidFill>
              </a:rPr>
              <a:t>issues</a:t>
            </a:r>
          </a:p>
          <a:p>
            <a:pPr eaLnBrk="1" hangingPunct="1">
              <a:lnSpc>
                <a:spcPct val="95000"/>
              </a:lnSpc>
              <a:spcBef>
                <a:spcPct val="5000"/>
              </a:spcBef>
              <a:spcAft>
                <a:spcPct val="10000"/>
              </a:spcAft>
              <a:buNone/>
            </a:pPr>
            <a:endParaRPr lang="en-US" sz="1600" dirty="0" smtClean="0"/>
          </a:p>
          <a:p>
            <a:pPr eaLnBrk="1" hangingPunct="1">
              <a:lnSpc>
                <a:spcPct val="95000"/>
              </a:lnSpc>
              <a:spcBef>
                <a:spcPct val="5000"/>
              </a:spcBef>
              <a:spcAft>
                <a:spcPct val="10000"/>
              </a:spcAft>
              <a:buNone/>
            </a:pPr>
            <a:r>
              <a:rPr lang="en-US" sz="1600" dirty="0" smtClean="0"/>
              <a:t>*  See appendix for detail</a:t>
            </a:r>
            <a:endParaRPr lang="en-US" sz="1600" dirty="0" smtClean="0"/>
          </a:p>
          <a:p>
            <a:pPr eaLnBrk="1" hangingPunct="1">
              <a:lnSpc>
                <a:spcPct val="95000"/>
              </a:lnSpc>
              <a:spcBef>
                <a:spcPct val="5000"/>
              </a:spcBef>
              <a:spcAft>
                <a:spcPct val="10000"/>
              </a:spcAft>
            </a:pPr>
            <a:endParaRPr lang="en-US" sz="2400" dirty="0" smtClean="0"/>
          </a:p>
        </p:txBody>
      </p:sp>
      <p:pic>
        <p:nvPicPr>
          <p:cNvPr id="23555"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dirty="0" smtClean="0"/>
              <a:t>Enrollment, FTES and Statistics</a:t>
            </a:r>
            <a:endParaRPr lang="en-US" dirty="0" smtClean="0"/>
          </a:p>
        </p:txBody>
      </p:sp>
      <p:sp>
        <p:nvSpPr>
          <p:cNvPr id="24578" name="Rectangle 3"/>
          <p:cNvSpPr>
            <a:spLocks noGrp="1" noChangeArrowheads="1"/>
          </p:cNvSpPr>
          <p:nvPr>
            <p:ph type="body" idx="1"/>
          </p:nvPr>
        </p:nvSpPr>
        <p:spPr>
          <a:xfrm>
            <a:off x="609600" y="1066800"/>
            <a:ext cx="8305800" cy="4114800"/>
          </a:xfrm>
        </p:spPr>
        <p:txBody>
          <a:bodyPr/>
          <a:lstStyle/>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r>
              <a:rPr lang="en-US" sz="2000" dirty="0" smtClean="0"/>
              <a:t>K-12 Enrollment is on the Decline (Prop 98 Impact)</a:t>
            </a:r>
          </a:p>
          <a:p>
            <a:pPr eaLnBrk="1" hangingPunct="1">
              <a:lnSpc>
                <a:spcPct val="90000"/>
              </a:lnSpc>
              <a:spcBef>
                <a:spcPct val="5000"/>
              </a:spcBef>
              <a:spcAft>
                <a:spcPct val="5000"/>
              </a:spcAft>
            </a:pPr>
            <a:r>
              <a:rPr lang="en-US" sz="2000" dirty="0" smtClean="0"/>
              <a:t>Community Colleges serve </a:t>
            </a:r>
            <a:r>
              <a:rPr lang="en-US" sz="2000" dirty="0" smtClean="0"/>
              <a:t>2.2 </a:t>
            </a:r>
            <a:r>
              <a:rPr lang="en-US" sz="2000" dirty="0" smtClean="0"/>
              <a:t>million Students (70% of post secondary)</a:t>
            </a:r>
          </a:p>
          <a:p>
            <a:pPr eaLnBrk="1" hangingPunct="1">
              <a:lnSpc>
                <a:spcPct val="90000"/>
              </a:lnSpc>
              <a:spcBef>
                <a:spcPct val="5000"/>
              </a:spcBef>
              <a:spcAft>
                <a:spcPct val="5000"/>
              </a:spcAft>
            </a:pPr>
            <a:r>
              <a:rPr lang="en-US" sz="2000" dirty="0" smtClean="0"/>
              <a:t>Had </a:t>
            </a:r>
            <a:r>
              <a:rPr lang="en-US" sz="2000" dirty="0" smtClean="0"/>
              <a:t>been predicting 1.5% annual growth through 2011-12</a:t>
            </a:r>
          </a:p>
          <a:p>
            <a:pPr lvl="1" eaLnBrk="1" hangingPunct="1">
              <a:lnSpc>
                <a:spcPct val="90000"/>
              </a:lnSpc>
              <a:spcBef>
                <a:spcPct val="5000"/>
              </a:spcBef>
              <a:spcAft>
                <a:spcPct val="5000"/>
              </a:spcAft>
            </a:pPr>
            <a:r>
              <a:rPr lang="en-US" sz="2000" dirty="0" smtClean="0"/>
              <a:t>California recognizes the need for CC enrollment </a:t>
            </a:r>
            <a:r>
              <a:rPr lang="en-US" sz="2000" dirty="0" smtClean="0"/>
              <a:t>growth--44% over last 15 years</a:t>
            </a:r>
            <a:endParaRPr lang="en-US" sz="2000" dirty="0" smtClean="0"/>
          </a:p>
          <a:p>
            <a:pPr eaLnBrk="1" hangingPunct="1">
              <a:lnSpc>
                <a:spcPct val="95000"/>
              </a:lnSpc>
              <a:spcBef>
                <a:spcPct val="5000"/>
              </a:spcBef>
              <a:spcAft>
                <a:spcPct val="5000"/>
              </a:spcAft>
            </a:pPr>
            <a:r>
              <a:rPr lang="en-US" sz="2000" dirty="0" smtClean="0"/>
              <a:t>Still CA population anticipated to be 44 million in </a:t>
            </a:r>
            <a:r>
              <a:rPr lang="en-US" sz="2000" dirty="0" smtClean="0"/>
              <a:t>2050</a:t>
            </a:r>
          </a:p>
          <a:p>
            <a:pPr eaLnBrk="1" hangingPunct="1">
              <a:lnSpc>
                <a:spcPct val="95000"/>
              </a:lnSpc>
              <a:spcBef>
                <a:spcPct val="5000"/>
              </a:spcBef>
              <a:spcAft>
                <a:spcPct val="5000"/>
              </a:spcAft>
            </a:pPr>
            <a:r>
              <a:rPr lang="en-US" sz="2000" dirty="0" smtClean="0"/>
              <a:t>Should have grown 5.5% in 09-10 but actually decreased by 4.8%</a:t>
            </a:r>
          </a:p>
          <a:p>
            <a:pPr eaLnBrk="1" hangingPunct="1">
              <a:lnSpc>
                <a:spcPct val="95000"/>
              </a:lnSpc>
              <a:spcBef>
                <a:spcPct val="5000"/>
              </a:spcBef>
              <a:spcAft>
                <a:spcPct val="5000"/>
              </a:spcAft>
            </a:pPr>
            <a:r>
              <a:rPr lang="en-US" sz="2000" dirty="0" smtClean="0"/>
              <a:t>In 09-10 CCCs sustained $520 million in reductions and turned away approximately 140,000 students</a:t>
            </a:r>
          </a:p>
          <a:p>
            <a:pPr eaLnBrk="1" hangingPunct="1">
              <a:lnSpc>
                <a:spcPct val="95000"/>
              </a:lnSpc>
              <a:spcBef>
                <a:spcPct val="5000"/>
              </a:spcBef>
              <a:spcAft>
                <a:spcPct val="5000"/>
              </a:spcAft>
            </a:pPr>
            <a:r>
              <a:rPr lang="en-US" sz="2000" dirty="0" smtClean="0"/>
              <a:t>Cost to the state to support one CC student is approximately $5000 as opposed to greater amounts for K-12, UC and CSU</a:t>
            </a:r>
            <a:endParaRPr lang="en-US" sz="2000" dirty="0" smtClean="0"/>
          </a:p>
          <a:p>
            <a:pPr eaLnBrk="1" hangingPunct="1">
              <a:lnSpc>
                <a:spcPct val="95000"/>
              </a:lnSpc>
              <a:spcBef>
                <a:spcPct val="5000"/>
              </a:spcBef>
              <a:spcAft>
                <a:spcPct val="5000"/>
              </a:spcAft>
            </a:pPr>
            <a:endParaRPr lang="en-US" sz="2000" dirty="0" smtClean="0"/>
          </a:p>
          <a:p>
            <a:pPr eaLnBrk="1" hangingPunct="1">
              <a:lnSpc>
                <a:spcPct val="95000"/>
              </a:lnSpc>
              <a:spcBef>
                <a:spcPct val="5000"/>
              </a:spcBef>
              <a:spcAft>
                <a:spcPct val="5000"/>
              </a:spcAft>
            </a:pPr>
            <a:endParaRPr lang="en-US" sz="2000" dirty="0" smtClean="0"/>
          </a:p>
        </p:txBody>
      </p:sp>
      <p:pic>
        <p:nvPicPr>
          <p:cNvPr id="24579"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dirty="0" smtClean="0"/>
              <a:t>CCC Revenues </a:t>
            </a:r>
            <a:r>
              <a:rPr lang="en-US" sz="2800" dirty="0" smtClean="0"/>
              <a:t>(disclaimer)</a:t>
            </a:r>
            <a:endParaRPr lang="en-US" sz="2800" dirty="0" smtClean="0"/>
          </a:p>
        </p:txBody>
      </p:sp>
      <p:sp>
        <p:nvSpPr>
          <p:cNvPr id="24578" name="Rectangle 3"/>
          <p:cNvSpPr>
            <a:spLocks noGrp="1" noChangeArrowheads="1"/>
          </p:cNvSpPr>
          <p:nvPr>
            <p:ph type="body" idx="1"/>
          </p:nvPr>
        </p:nvSpPr>
        <p:spPr>
          <a:xfrm>
            <a:off x="1371600" y="1066800"/>
            <a:ext cx="7543800" cy="4114800"/>
          </a:xfrm>
        </p:spPr>
        <p:txBody>
          <a:bodyPr/>
          <a:lstStyle/>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r>
              <a:rPr lang="en-US" sz="2000" dirty="0" smtClean="0"/>
              <a:t>50% Property Taxes</a:t>
            </a:r>
          </a:p>
          <a:p>
            <a:pPr eaLnBrk="1" hangingPunct="1">
              <a:lnSpc>
                <a:spcPct val="90000"/>
              </a:lnSpc>
              <a:spcBef>
                <a:spcPct val="5000"/>
              </a:spcBef>
              <a:spcAft>
                <a:spcPct val="5000"/>
              </a:spcAft>
            </a:pPr>
            <a:r>
              <a:rPr lang="en-US" sz="2000" dirty="0" smtClean="0"/>
              <a:t>33% State General Apportionment</a:t>
            </a:r>
          </a:p>
          <a:p>
            <a:pPr eaLnBrk="1" hangingPunct="1">
              <a:lnSpc>
                <a:spcPct val="90000"/>
              </a:lnSpc>
              <a:spcBef>
                <a:spcPct val="5000"/>
              </a:spcBef>
              <a:spcAft>
                <a:spcPct val="5000"/>
              </a:spcAft>
            </a:pPr>
            <a:r>
              <a:rPr lang="en-US" sz="2000" dirty="0" smtClean="0"/>
              <a:t> </a:t>
            </a:r>
            <a:r>
              <a:rPr lang="en-US" sz="2000" dirty="0" smtClean="0"/>
              <a:t> 8%  Enrollment Fees*</a:t>
            </a:r>
          </a:p>
          <a:p>
            <a:pPr eaLnBrk="1" hangingPunct="1">
              <a:lnSpc>
                <a:spcPct val="90000"/>
              </a:lnSpc>
              <a:spcBef>
                <a:spcPct val="5000"/>
              </a:spcBef>
              <a:spcAft>
                <a:spcPct val="5000"/>
              </a:spcAft>
            </a:pPr>
            <a:r>
              <a:rPr lang="en-US" sz="2000" dirty="0" smtClean="0"/>
              <a:t> </a:t>
            </a:r>
            <a:r>
              <a:rPr lang="en-US" sz="2000" dirty="0" smtClean="0"/>
              <a:t> 3%  Lottery Revenue</a:t>
            </a:r>
          </a:p>
          <a:p>
            <a:pPr eaLnBrk="1" hangingPunct="1">
              <a:lnSpc>
                <a:spcPct val="90000"/>
              </a:lnSpc>
              <a:spcBef>
                <a:spcPct val="5000"/>
              </a:spcBef>
              <a:spcAft>
                <a:spcPct val="5000"/>
              </a:spcAft>
            </a:pPr>
            <a:r>
              <a:rPr lang="en-US" sz="2000" dirty="0" smtClean="0"/>
              <a:t> </a:t>
            </a:r>
            <a:r>
              <a:rPr lang="en-US" sz="2000" dirty="0" smtClean="0"/>
              <a:t> 3%  Non-Resident Fees*</a:t>
            </a:r>
          </a:p>
          <a:p>
            <a:pPr eaLnBrk="1" hangingPunct="1">
              <a:lnSpc>
                <a:spcPct val="90000"/>
              </a:lnSpc>
              <a:spcBef>
                <a:spcPct val="5000"/>
              </a:spcBef>
              <a:spcAft>
                <a:spcPct val="5000"/>
              </a:spcAft>
            </a:pPr>
            <a:r>
              <a:rPr lang="en-US" sz="2000" dirty="0" smtClean="0"/>
              <a:t> </a:t>
            </a:r>
            <a:r>
              <a:rPr lang="en-US" sz="2000" dirty="0" smtClean="0"/>
              <a:t> 4%  Other and Miscellaneous Sources</a:t>
            </a:r>
          </a:p>
          <a:p>
            <a:pPr eaLnBrk="1" hangingPunct="1">
              <a:lnSpc>
                <a:spcPct val="90000"/>
              </a:lnSpc>
              <a:spcBef>
                <a:spcPct val="5000"/>
              </a:spcBef>
              <a:spcAft>
                <a:spcPct val="5000"/>
              </a:spcAft>
            </a:pPr>
            <a:r>
              <a:rPr lang="en-US" sz="2000" b="1" dirty="0" smtClean="0"/>
              <a:t>It’s a zero sum game</a:t>
            </a:r>
          </a:p>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pPr>
            <a:endParaRPr lang="en-US" sz="2000" dirty="0" smtClean="0"/>
          </a:p>
          <a:p>
            <a:pPr eaLnBrk="1" hangingPunct="1">
              <a:lnSpc>
                <a:spcPct val="90000"/>
              </a:lnSpc>
              <a:spcBef>
                <a:spcPct val="5000"/>
              </a:spcBef>
              <a:spcAft>
                <a:spcPct val="5000"/>
              </a:spcAft>
              <a:buNone/>
            </a:pPr>
            <a:r>
              <a:rPr lang="en-US" sz="1600" dirty="0" smtClean="0"/>
              <a:t>*      Does not account for recent fee increases imposed by the Legislature</a:t>
            </a:r>
          </a:p>
          <a:p>
            <a:pPr eaLnBrk="1" hangingPunct="1">
              <a:lnSpc>
                <a:spcPct val="90000"/>
              </a:lnSpc>
              <a:spcBef>
                <a:spcPct val="5000"/>
              </a:spcBef>
              <a:spcAft>
                <a:spcPct val="5000"/>
              </a:spcAft>
              <a:buNone/>
            </a:pPr>
            <a:r>
              <a:rPr lang="en-US" sz="1600" dirty="0" smtClean="0"/>
              <a:t>**     Percentages are estimates and can vary depending upon a variety of factors</a:t>
            </a:r>
          </a:p>
          <a:p>
            <a:pPr eaLnBrk="1" hangingPunct="1">
              <a:lnSpc>
                <a:spcPct val="90000"/>
              </a:lnSpc>
              <a:spcBef>
                <a:spcPct val="5000"/>
              </a:spcBef>
              <a:spcAft>
                <a:spcPct val="5000"/>
              </a:spcAft>
              <a:buNone/>
            </a:pPr>
            <a:r>
              <a:rPr lang="en-US" sz="1600" dirty="0" smtClean="0"/>
              <a:t>***    Basic aid</a:t>
            </a:r>
            <a:endParaRPr lang="en-US" sz="1600" dirty="0" smtClean="0"/>
          </a:p>
          <a:p>
            <a:pPr eaLnBrk="1" hangingPunct="1">
              <a:lnSpc>
                <a:spcPct val="90000"/>
              </a:lnSpc>
              <a:spcBef>
                <a:spcPct val="5000"/>
              </a:spcBef>
              <a:spcAft>
                <a:spcPct val="5000"/>
              </a:spcAft>
            </a:pPr>
            <a:endParaRPr lang="en-US" sz="2000" dirty="0" smtClean="0"/>
          </a:p>
        </p:txBody>
      </p:sp>
      <p:pic>
        <p:nvPicPr>
          <p:cNvPr id="24579" name="Picture 4" descr="FCMAT-Logo"/>
          <p:cNvPicPr>
            <a:picLocks noChangeAspect="1" noChangeArrowheads="1"/>
          </p:cNvPicPr>
          <p:nvPr/>
        </p:nvPicPr>
        <p:blipFill>
          <a:blip r:embed="rId2" cstate="print">
            <a:lum bright="-6000"/>
          </a:blip>
          <a:srcRect/>
          <a:stretch>
            <a:fillRect/>
          </a:stretch>
        </p:blipFill>
        <p:spPr bwMode="auto">
          <a:xfrm>
            <a:off x="5943600" y="5334000"/>
            <a:ext cx="2952750" cy="1287463"/>
          </a:xfrm>
          <a:prstGeom prst="rect">
            <a:avLst/>
          </a:prstGeom>
          <a:noFill/>
          <a:ln w="9525">
            <a:noFill/>
            <a:miter lim="800000"/>
            <a:headEnd/>
            <a:tailEnd/>
          </a:ln>
        </p:spPr>
      </p:pic>
    </p:spTree>
  </p:cSld>
  <p:clrMapOvr>
    <a:masterClrMapping/>
  </p:clrMapOvr>
  <p:transition>
    <p:fade thruBlk="1"/>
  </p:transition>
</p:sld>
</file>

<file path=ppt/theme/theme1.xml><?xml version="1.0" encoding="utf-8"?>
<a:theme xmlns:a="http://schemas.openxmlformats.org/drawingml/2006/main" name="Presentation of bad news">
  <a:themeElements>
    <a:clrScheme name="Presentation of bad new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sentation of bad news">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esentation of bad new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tion of bad new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tion of bad new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tion of bad new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tion of bad new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tion of bad new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tion of bad new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of bad news</Template>
  <TotalTime>1294</TotalTime>
  <Words>2072</Words>
  <Application>Microsoft Office PowerPoint</Application>
  <PresentationFormat>On-screen Show (4:3)</PresentationFormat>
  <Paragraphs>345</Paragraphs>
  <Slides>34</Slides>
  <Notes>15</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Presentation of bad news</vt:lpstr>
      <vt:lpstr>Colleges In Crisis: Understanding FCMAT Operations</vt:lpstr>
      <vt:lpstr>Overview</vt:lpstr>
      <vt:lpstr>The Role of FCMAT</vt:lpstr>
      <vt:lpstr>The Role of FCMAT</vt:lpstr>
      <vt:lpstr>Challenging Budget?—Be Strategic</vt:lpstr>
      <vt:lpstr>What is “Financially Troubled?”</vt:lpstr>
      <vt:lpstr>Common Causes of Financial Problems</vt:lpstr>
      <vt:lpstr>Enrollment, FTES and Statistics</vt:lpstr>
      <vt:lpstr>CCC Revenues (disclaimer)</vt:lpstr>
      <vt:lpstr>What Happens if your District Gets into Financial Trouble?  </vt:lpstr>
      <vt:lpstr>Monitoring and Assessment of your Fiscal Condition</vt:lpstr>
      <vt:lpstr>Monitoring and Assessment of your Fiscal Condition</vt:lpstr>
      <vt:lpstr>Follow Up Actions if Necessary</vt:lpstr>
      <vt:lpstr>Follow Up Actions</vt:lpstr>
      <vt:lpstr>What We Know Today</vt:lpstr>
      <vt:lpstr>City College of San Francisco A Case Study</vt:lpstr>
      <vt:lpstr>What Can Districts Do Now in Anticipation of an Uncertain Fiscal Environment</vt:lpstr>
      <vt:lpstr>What Can Districts Do Now in Anticipation of an Uncertain Cash Environment</vt:lpstr>
      <vt:lpstr>Responsibilities of the District</vt:lpstr>
      <vt:lpstr>Summary</vt:lpstr>
      <vt:lpstr>Questions?</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lpstr>Twelve Ways Districts Get in Trouble</vt:lpstr>
    </vt:vector>
  </TitlesOfParts>
  <Manager/>
  <Company>FCMAT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Communicating Bad News</dc:title>
  <dc:subject/>
  <dc:creator>LMARTINEZ</dc:creator>
  <cp:keywords/>
  <dc:description/>
  <cp:lastModifiedBy>FCMAT</cp:lastModifiedBy>
  <cp:revision>89</cp:revision>
  <cp:lastPrinted>1601-01-01T00:00:00Z</cp:lastPrinted>
  <dcterms:created xsi:type="dcterms:W3CDTF">2007-03-29T22:23:20Z</dcterms:created>
  <dcterms:modified xsi:type="dcterms:W3CDTF">2012-11-06T00:20:43Z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TC062560581033</vt:lpwstr>
  </property>
</Properties>
</file>