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3" r:id="rId4"/>
    <p:sldId id="258" r:id="rId5"/>
    <p:sldId id="259" r:id="rId6"/>
    <p:sldId id="266" r:id="rId7"/>
    <p:sldId id="260" r:id="rId8"/>
    <p:sldId id="264" r:id="rId9"/>
    <p:sldId id="261" r:id="rId10"/>
    <p:sldId id="265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84F70F2-3D44-416D-A92C-896B2F9F10F2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E3E8F49-F02D-4264-87C5-C0C24C8E1FB2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F70F2-3D44-416D-A92C-896B2F9F10F2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E8F49-F02D-4264-87C5-C0C24C8E1F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F70F2-3D44-416D-A92C-896B2F9F10F2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E8F49-F02D-4264-87C5-C0C24C8E1F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F70F2-3D44-416D-A92C-896B2F9F10F2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E8F49-F02D-4264-87C5-C0C24C8E1F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F70F2-3D44-416D-A92C-896B2F9F10F2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E8F49-F02D-4264-87C5-C0C24C8E1F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F70F2-3D44-416D-A92C-896B2F9F10F2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E8F49-F02D-4264-87C5-C0C24C8E1F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F70F2-3D44-416D-A92C-896B2F9F10F2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E8F49-F02D-4264-87C5-C0C24C8E1F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F70F2-3D44-416D-A92C-896B2F9F10F2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E8F49-F02D-4264-87C5-C0C24C8E1F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F70F2-3D44-416D-A92C-896B2F9F10F2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E8F49-F02D-4264-87C5-C0C24C8E1F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F70F2-3D44-416D-A92C-896B2F9F10F2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E8F49-F02D-4264-87C5-C0C24C8E1FB2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F70F2-3D44-416D-A92C-896B2F9F10F2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E8F49-F02D-4264-87C5-C0C24C8E1F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84F70F2-3D44-416D-A92C-896B2F9F10F2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E3E8F49-F02D-4264-87C5-C0C24C8E1F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Enrollment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Perspective of Finance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55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38200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Enrollment Management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133600"/>
            <a:ext cx="6777317" cy="3508977"/>
          </a:xfrm>
        </p:spPr>
        <p:txBody>
          <a:bodyPr>
            <a:normAutofit fontScale="92500" lnSpcReduction="10000"/>
          </a:bodyPr>
          <a:lstStyle/>
          <a:p>
            <a:r>
              <a:rPr lang="en-US" sz="2200" dirty="0"/>
              <a:t>Not everything can be viewed in terms of </a:t>
            </a:r>
            <a:r>
              <a:rPr lang="en-US" sz="2200" dirty="0" smtClean="0"/>
              <a:t>raw dollars </a:t>
            </a:r>
            <a:r>
              <a:rPr lang="en-US" sz="2200" dirty="0"/>
              <a:t>and </a:t>
            </a:r>
            <a:r>
              <a:rPr lang="en-US" sz="2200" dirty="0" smtClean="0"/>
              <a:t>cents. There are costs that can not always be easily quantified but should be considered(example </a:t>
            </a:r>
            <a:r>
              <a:rPr lang="en-US" sz="2200" dirty="0"/>
              <a:t>is full-time faculty</a:t>
            </a:r>
            <a:r>
              <a:rPr lang="en-US" sz="2200" dirty="0" smtClean="0"/>
              <a:t>).</a:t>
            </a:r>
          </a:p>
          <a:p>
            <a:endParaRPr lang="en-US" sz="2200" dirty="0"/>
          </a:p>
          <a:p>
            <a:r>
              <a:rPr lang="en-US" sz="2200" dirty="0" smtClean="0"/>
              <a:t>Managing reduction has been very difficult; Enormous stress on the institution beyond just the loss in funding.</a:t>
            </a:r>
          </a:p>
          <a:p>
            <a:endParaRPr lang="en-US" sz="2200" dirty="0" smtClean="0"/>
          </a:p>
          <a:p>
            <a:r>
              <a:rPr lang="en-US" sz="2200" dirty="0" smtClean="0"/>
              <a:t>However, this time is an opportunity to assess, refine and improve.</a:t>
            </a:r>
          </a:p>
          <a:p>
            <a:endParaRPr lang="en-US" dirty="0" smtClean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93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34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38200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Enrollment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Allocation of Instructional Resources in a Multi-College District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Reductions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Growth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3439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38200"/>
            <a:ext cx="7024744" cy="1143000"/>
          </a:xfrm>
        </p:spPr>
        <p:txBody>
          <a:bodyPr/>
          <a:lstStyle/>
          <a:p>
            <a:r>
              <a:rPr lang="en-US" dirty="0" smtClean="0"/>
              <a:t>Enrollment Management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133600"/>
            <a:ext cx="7033708" cy="4000948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Background</a:t>
            </a:r>
          </a:p>
          <a:p>
            <a:r>
              <a:rPr lang="en-US" dirty="0" smtClean="0"/>
              <a:t>Four </a:t>
            </a:r>
            <a:r>
              <a:rPr lang="en-US" dirty="0" smtClean="0"/>
              <a:t>colleges, several centers</a:t>
            </a:r>
          </a:p>
          <a:p>
            <a:endParaRPr lang="en-US" dirty="0" smtClean="0"/>
          </a:p>
          <a:p>
            <a:r>
              <a:rPr lang="en-US" dirty="0" smtClean="0"/>
              <a:t>Reported 59,965 resident FTES for 2009-10; Will report just under 53,000 or 12% fewer for 2011-12</a:t>
            </a:r>
          </a:p>
          <a:p>
            <a:endParaRPr lang="en-US" dirty="0"/>
          </a:p>
          <a:p>
            <a:r>
              <a:rPr lang="en-US" dirty="0" smtClean="0"/>
              <a:t>Los Rios may be unique; Fiscal Services is responsible for forecasting and reporting attendance, monitor staffing and productivity, and set annual faculty hires (FON) for the District.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45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38200"/>
            <a:ext cx="7024744" cy="1143000"/>
          </a:xfrm>
        </p:spPr>
        <p:txBody>
          <a:bodyPr/>
          <a:lstStyle/>
          <a:p>
            <a:r>
              <a:rPr lang="en-US" dirty="0" smtClean="0"/>
              <a:t>Enrollment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33600"/>
            <a:ext cx="6777317" cy="3508977"/>
          </a:xfrm>
        </p:spPr>
        <p:txBody>
          <a:bodyPr/>
          <a:lstStyle/>
          <a:p>
            <a:r>
              <a:rPr lang="en-US" sz="2000" b="1" dirty="0" smtClean="0"/>
              <a:t>Allocation of Instructional FTEF</a:t>
            </a:r>
          </a:p>
          <a:p>
            <a:pPr marL="6858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Growth or Reduction should not matter in the basic formula:</a:t>
            </a:r>
          </a:p>
          <a:p>
            <a:pPr marL="365760" lvl="1" indent="0">
              <a:buNone/>
            </a:pPr>
            <a:endParaRPr lang="en-US" dirty="0" smtClean="0"/>
          </a:p>
          <a:p>
            <a:pPr marL="685800" lvl="2" indent="0">
              <a:buNone/>
            </a:pPr>
            <a:r>
              <a:rPr lang="en-US" dirty="0" smtClean="0"/>
              <a:t>WSCH Goal/Productivity Goal = Instructors</a:t>
            </a:r>
          </a:p>
          <a:p>
            <a:pPr marL="685800" lvl="2" indent="0">
              <a:buNone/>
            </a:pPr>
            <a:endParaRPr lang="en-US" dirty="0"/>
          </a:p>
          <a:p>
            <a:pPr marL="685800" lvl="2" indent="0">
              <a:buNone/>
            </a:pPr>
            <a:r>
              <a:rPr lang="en-US" dirty="0" smtClean="0"/>
              <a:t>But, reduction is more difficult than growth</a:t>
            </a:r>
          </a:p>
          <a:p>
            <a:pPr marL="685800" lvl="2" indent="0">
              <a:buNone/>
            </a:pPr>
            <a:endParaRPr lang="en-US" dirty="0" smtClean="0"/>
          </a:p>
          <a:p>
            <a:pPr marL="685800" lvl="2" indent="0">
              <a:buNone/>
            </a:pPr>
            <a:endParaRPr lang="en-US" dirty="0"/>
          </a:p>
          <a:p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65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38200"/>
            <a:ext cx="7024744" cy="1143000"/>
          </a:xfrm>
        </p:spPr>
        <p:txBody>
          <a:bodyPr/>
          <a:lstStyle/>
          <a:p>
            <a:r>
              <a:rPr lang="en-US" dirty="0" smtClean="0"/>
              <a:t>Enrollment Management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8153400" cy="4534348"/>
          </a:xfrm>
        </p:spPr>
        <p:txBody>
          <a:bodyPr>
            <a:normAutofit fontScale="70000" lnSpcReduction="20000"/>
          </a:bodyPr>
          <a:lstStyle/>
          <a:p>
            <a:r>
              <a:rPr lang="en-US" sz="2900" b="1" dirty="0" smtClean="0"/>
              <a:t>Factors to Consider when Reducing</a:t>
            </a:r>
          </a:p>
          <a:p>
            <a:endParaRPr lang="en-US" dirty="0" smtClean="0"/>
          </a:p>
          <a:p>
            <a:pPr lvl="1"/>
            <a:r>
              <a:rPr lang="en-US" sz="2900" dirty="0" smtClean="0"/>
              <a:t>WSCH Goal – Should it match workload (funding) reduction? Be greater than workload reduction (over cap)?  Should each college reduce the same (proportionate)?  Should </a:t>
            </a:r>
            <a:r>
              <a:rPr lang="en-US" sz="2900" dirty="0" smtClean="0"/>
              <a:t>it </a:t>
            </a:r>
            <a:r>
              <a:rPr lang="en-US" sz="2900" dirty="0" smtClean="0"/>
              <a:t>be targeted based upon programs, productivity? </a:t>
            </a:r>
          </a:p>
          <a:p>
            <a:pPr lvl="1"/>
            <a:endParaRPr lang="en-US" sz="2900" dirty="0" smtClean="0"/>
          </a:p>
          <a:p>
            <a:pPr lvl="1"/>
            <a:r>
              <a:rPr lang="en-US" sz="2900" dirty="0" smtClean="0"/>
              <a:t>Are productivity levels sustainable? Should they be increased? Are high WSCH classes being reduced? If productivity has increased is it due to faculty accepting </a:t>
            </a:r>
            <a:r>
              <a:rPr lang="en-US" sz="2900" dirty="0" smtClean="0"/>
              <a:t>more, </a:t>
            </a:r>
            <a:r>
              <a:rPr lang="en-US" sz="2900" dirty="0" smtClean="0"/>
              <a:t>is it due to </a:t>
            </a:r>
            <a:r>
              <a:rPr lang="en-US" sz="2900" dirty="0" smtClean="0"/>
              <a:t>an increase in retention, other? </a:t>
            </a:r>
            <a:endParaRPr lang="en-US" sz="2900" dirty="0" smtClean="0"/>
          </a:p>
          <a:p>
            <a:pPr lvl="1"/>
            <a:endParaRPr lang="en-US" sz="2900" dirty="0"/>
          </a:p>
          <a:p>
            <a:pPr lvl="1"/>
            <a:r>
              <a:rPr lang="en-US" sz="2900" dirty="0" smtClean="0"/>
              <a:t>50% impact – </a:t>
            </a:r>
            <a:r>
              <a:rPr lang="en-US" sz="2900" dirty="0" smtClean="0"/>
              <a:t>Growth years,</a:t>
            </a:r>
            <a:r>
              <a:rPr lang="en-US" sz="2900" dirty="0" smtClean="0"/>
              <a:t> </a:t>
            </a:r>
            <a:r>
              <a:rPr lang="en-US" sz="2900" dirty="0" smtClean="0"/>
              <a:t>classroom cost increases generally precede non-classroom; </a:t>
            </a:r>
            <a:r>
              <a:rPr lang="en-US" sz="2900" dirty="0" smtClean="0"/>
              <a:t>reduction the timing </a:t>
            </a:r>
            <a:r>
              <a:rPr lang="en-US" sz="2900" dirty="0" smtClean="0"/>
              <a:t>can be reversed.</a:t>
            </a:r>
          </a:p>
          <a:p>
            <a:pPr lvl="1"/>
            <a:endParaRPr lang="en-US" sz="2900" dirty="0"/>
          </a:p>
          <a:p>
            <a:pPr marL="365760" lvl="1" indent="0">
              <a:buNone/>
            </a:pPr>
            <a:endParaRPr lang="en-US" dirty="0" smtClean="0"/>
          </a:p>
          <a:p>
            <a:pPr marL="365760" lvl="1" indent="0">
              <a:buNone/>
            </a:pPr>
            <a:endParaRPr lang="en-US" dirty="0" smtClean="0"/>
          </a:p>
          <a:p>
            <a:pPr marL="685800" lvl="2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36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38200"/>
            <a:ext cx="7024744" cy="1143000"/>
          </a:xfrm>
        </p:spPr>
        <p:txBody>
          <a:bodyPr/>
          <a:lstStyle/>
          <a:p>
            <a:r>
              <a:rPr lang="en-US" dirty="0" smtClean="0"/>
              <a:t>Enrollment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133600"/>
            <a:ext cx="6777317" cy="4423377"/>
          </a:xfrm>
        </p:spPr>
        <p:txBody>
          <a:bodyPr>
            <a:normAutofit fontScale="55000" lnSpcReduction="20000"/>
          </a:bodyPr>
          <a:lstStyle/>
          <a:p>
            <a:pPr marL="342900" lvl="1"/>
            <a:r>
              <a:rPr lang="en-US" sz="3600" dirty="0"/>
              <a:t>Basic Allocations – will colleges/centers meet the minimum FTES for their current allocations? Are there other considerations such as new programs in development? </a:t>
            </a:r>
            <a:endParaRPr lang="en-US" sz="3600" dirty="0" smtClean="0"/>
          </a:p>
          <a:p>
            <a:pPr marL="342900" lvl="1"/>
            <a:endParaRPr lang="en-US" sz="3600" dirty="0" smtClean="0"/>
          </a:p>
          <a:p>
            <a:pPr marL="342900" lvl="1"/>
            <a:r>
              <a:rPr lang="en-US" sz="3600" dirty="0" smtClean="0"/>
              <a:t>Will the reduction result in sufficient savings? </a:t>
            </a:r>
          </a:p>
          <a:p>
            <a:pPr marL="342900" lvl="1"/>
            <a:endParaRPr lang="en-US" sz="3600" dirty="0"/>
          </a:p>
          <a:p>
            <a:pPr marL="342900" lvl="1"/>
            <a:r>
              <a:rPr lang="en-US" sz="3600" dirty="0" smtClean="0"/>
              <a:t>If reducing high </a:t>
            </a:r>
            <a:r>
              <a:rPr lang="en-US" sz="3600" dirty="0"/>
              <a:t>WSCH </a:t>
            </a:r>
            <a:r>
              <a:rPr lang="en-US" sz="3600" dirty="0" smtClean="0"/>
              <a:t>sections </a:t>
            </a:r>
            <a:r>
              <a:rPr lang="en-US" sz="3600" dirty="0"/>
              <a:t>(which may also be lower </a:t>
            </a:r>
            <a:r>
              <a:rPr lang="en-US" sz="3600" dirty="0" smtClean="0"/>
              <a:t>cost) consideration for FTES declining more than FTEF. </a:t>
            </a:r>
            <a:endParaRPr lang="en-US" sz="3600" dirty="0"/>
          </a:p>
          <a:p>
            <a:pPr marL="365760" lvl="1" indent="0">
              <a:buNone/>
            </a:pPr>
            <a:endParaRPr lang="en-US" sz="3300" dirty="0"/>
          </a:p>
          <a:p>
            <a:pPr marL="365760" lvl="1" indent="0">
              <a:buNone/>
            </a:pPr>
            <a:r>
              <a:rPr lang="en-US" sz="3300" i="1" dirty="0"/>
              <a:t>Example, a PE class may generate 40% more WSCH than an English class but costs 25% less. So, if certain programs are targeted for reduction then consideration should be given as far as the impact on WSCH and productivity</a:t>
            </a:r>
            <a:r>
              <a:rPr lang="en-US" sz="33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19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38200"/>
            <a:ext cx="7024744" cy="1143000"/>
          </a:xfrm>
        </p:spPr>
        <p:txBody>
          <a:bodyPr/>
          <a:lstStyle/>
          <a:p>
            <a:r>
              <a:rPr lang="en-US" dirty="0" smtClean="0"/>
              <a:t>Enrollment Management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191" y="2133600"/>
            <a:ext cx="6982609" cy="4000948"/>
          </a:xfrm>
        </p:spPr>
        <p:txBody>
          <a:bodyPr>
            <a:normAutofit/>
          </a:bodyPr>
          <a:lstStyle/>
          <a:p>
            <a:r>
              <a:rPr lang="en-US" sz="2000" dirty="0" smtClean="0"/>
              <a:t>Should other costs associated with instruction be evaluated</a:t>
            </a:r>
            <a:r>
              <a:rPr lang="en-US" sz="2000" dirty="0" smtClean="0"/>
              <a:t>? Shou</a:t>
            </a:r>
            <a:r>
              <a:rPr lang="en-US" sz="2000" dirty="0" smtClean="0"/>
              <a:t>ld programs be consolidated, eliminated? 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What will be the impact of the new attendance requirements? How does this impact classroom management? </a:t>
            </a:r>
          </a:p>
          <a:p>
            <a:endParaRPr lang="en-US" sz="2000" dirty="0" smtClean="0"/>
          </a:p>
          <a:p>
            <a:r>
              <a:rPr lang="en-US" sz="2000" dirty="0" smtClean="0"/>
              <a:t>How is efficiency (productivity) measured? Does it </a:t>
            </a:r>
            <a:r>
              <a:rPr lang="en-US" sz="2000" dirty="0" smtClean="0"/>
              <a:t>compare/evaluate on factors within the control of the colleges, deans?  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30347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38200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Enrollment Management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133600"/>
            <a:ext cx="6777317" cy="350897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Recommendation is to not rush a reduction. At least a semester </a:t>
            </a:r>
            <a:r>
              <a:rPr lang="en-US" dirty="0" smtClean="0"/>
              <a:t>to </a:t>
            </a:r>
            <a:r>
              <a:rPr lang="en-US" dirty="0" smtClean="0"/>
              <a:t>re-align. </a:t>
            </a:r>
          </a:p>
          <a:p>
            <a:endParaRPr lang="en-US" dirty="0" smtClean="0"/>
          </a:p>
          <a:p>
            <a:r>
              <a:rPr lang="en-US" dirty="0" smtClean="0"/>
              <a:t>District should set overall objectives.</a:t>
            </a:r>
          </a:p>
          <a:p>
            <a:endParaRPr lang="en-US" dirty="0" smtClean="0"/>
          </a:p>
          <a:p>
            <a:r>
              <a:rPr lang="en-US" dirty="0" smtClean="0"/>
              <a:t>College planning should be for a range of reduction levels</a:t>
            </a:r>
            <a:r>
              <a:rPr lang="en-US" dirty="0" smtClean="0"/>
              <a:t>. </a:t>
            </a:r>
            <a:r>
              <a:rPr lang="en-US" smtClean="0"/>
              <a:t>Reduction </a:t>
            </a:r>
            <a:r>
              <a:rPr lang="en-US" dirty="0" smtClean="0"/>
              <a:t>criteria should be in place.</a:t>
            </a:r>
          </a:p>
          <a:p>
            <a:endParaRPr lang="en-US" dirty="0" smtClean="0"/>
          </a:p>
          <a:p>
            <a:r>
              <a:rPr lang="en-US" dirty="0" smtClean="0"/>
              <a:t>Finance’s role should be limited; Prepare overall  allocations based upon objective factors, providing analysis, validating data. 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6577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38200"/>
            <a:ext cx="7024744" cy="1143000"/>
          </a:xfrm>
        </p:spPr>
        <p:txBody>
          <a:bodyPr/>
          <a:lstStyle/>
          <a:p>
            <a:r>
              <a:rPr lang="en-US" dirty="0" smtClean="0"/>
              <a:t>Enrollment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133600"/>
            <a:ext cx="6777317" cy="3508977"/>
          </a:xfrm>
        </p:spPr>
        <p:txBody>
          <a:bodyPr>
            <a:normAutofit/>
          </a:bodyPr>
          <a:lstStyle/>
          <a:p>
            <a:r>
              <a:rPr lang="en-US" sz="2000" dirty="0" smtClean="0"/>
              <a:t>Growth</a:t>
            </a:r>
          </a:p>
          <a:p>
            <a:endParaRPr lang="en-US" sz="2000" dirty="0" smtClean="0"/>
          </a:p>
          <a:p>
            <a:r>
              <a:rPr lang="en-US" sz="2000" dirty="0" smtClean="0"/>
              <a:t>District should have a plan for how growth will be allocated when it is funded (assuming no over cap); Did the old model/formula work? </a:t>
            </a:r>
          </a:p>
          <a:p>
            <a:endParaRPr lang="en-US" sz="2000" dirty="0"/>
          </a:p>
          <a:p>
            <a:r>
              <a:rPr lang="en-US" sz="2000" dirty="0" smtClean="0"/>
              <a:t>Colleges should have at least a basic plan of how growth will be achieved.</a:t>
            </a:r>
          </a:p>
          <a:p>
            <a:pPr lvl="1"/>
            <a:r>
              <a:rPr lang="en-US" sz="1800" dirty="0" smtClean="0"/>
              <a:t>Adding back exactly as reduced is probably not a plan.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57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1805</TotalTime>
  <Words>557</Words>
  <Application>Microsoft Office PowerPoint</Application>
  <PresentationFormat>On-screen Show (4:3)</PresentationFormat>
  <Paragraphs>75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Austin</vt:lpstr>
      <vt:lpstr>Enrollment Management</vt:lpstr>
      <vt:lpstr>Enrollment Management</vt:lpstr>
      <vt:lpstr>Enrollment Management </vt:lpstr>
      <vt:lpstr>Enrollment Management</vt:lpstr>
      <vt:lpstr>Enrollment Management </vt:lpstr>
      <vt:lpstr>Enrollment Management</vt:lpstr>
      <vt:lpstr>Enrollment Management </vt:lpstr>
      <vt:lpstr>Enrollment Management </vt:lpstr>
      <vt:lpstr>Enrollment Management</vt:lpstr>
      <vt:lpstr>Enrollment Management </vt:lpstr>
      <vt:lpstr>PowerPoint Presentation</vt:lpstr>
    </vt:vector>
  </TitlesOfParts>
  <Company>Los Rios Business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Enrollment Management</dc:title>
  <dc:creator>Matista, Theresa</dc:creator>
  <cp:lastModifiedBy>Matista, Theresa</cp:lastModifiedBy>
  <cp:revision>30</cp:revision>
  <dcterms:created xsi:type="dcterms:W3CDTF">2012-07-06T21:19:30Z</dcterms:created>
  <dcterms:modified xsi:type="dcterms:W3CDTF">2012-07-11T19:33:43Z</dcterms:modified>
</cp:coreProperties>
</file>