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Default Extension="wmf" ContentType="image/x-wmf"/>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sldIdLst>
    <p:sldId id="256" r:id="rId2"/>
    <p:sldId id="257" r:id="rId3"/>
    <p:sldId id="258" r:id="rId4"/>
    <p:sldId id="263" r:id="rId5"/>
    <p:sldId id="264" r:id="rId6"/>
    <p:sldId id="260" r:id="rId7"/>
    <p:sldId id="261" r:id="rId8"/>
    <p:sldId id="265"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p:scale>
          <a:sx n="100" d="100"/>
          <a:sy n="100" d="100"/>
        </p:scale>
        <p:origin x="-440" y="68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E2AEE83F-9FBD-428B-82D7-A169761FB872}" type="datetimeFigureOut">
              <a:rPr lang="en-US" smtClean="0"/>
              <a:pPr/>
              <a:t>7/11/12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1F8BF67F-C660-4964-BA8E-9097F9B4B31F}"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AEE83F-9FBD-428B-82D7-A169761FB872}" type="datetimeFigureOut">
              <a:rPr lang="en-US" smtClean="0"/>
              <a:pPr/>
              <a:t>7/11/12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8BF67F-C660-4964-BA8E-9097F9B4B31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AEE83F-9FBD-428B-82D7-A169761FB872}" type="datetimeFigureOut">
              <a:rPr lang="en-US" smtClean="0"/>
              <a:pPr/>
              <a:t>7/11/12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8BF67F-C660-4964-BA8E-9097F9B4B31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AEE83F-9FBD-428B-82D7-A169761FB872}" type="datetimeFigureOut">
              <a:rPr lang="en-US" smtClean="0"/>
              <a:pPr/>
              <a:t>7/11/12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8BF67F-C660-4964-BA8E-9097F9B4B31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2AEE83F-9FBD-428B-82D7-A169761FB872}" type="datetimeFigureOut">
              <a:rPr lang="en-US" smtClean="0"/>
              <a:pPr/>
              <a:t>7/11/12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1F8BF67F-C660-4964-BA8E-9097F9B4B31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2AEE83F-9FBD-428B-82D7-A169761FB872}" type="datetimeFigureOut">
              <a:rPr lang="en-US" smtClean="0"/>
              <a:pPr/>
              <a:t>7/11/12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8BF67F-C660-4964-BA8E-9097F9B4B31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2AEE83F-9FBD-428B-82D7-A169761FB872}" type="datetimeFigureOut">
              <a:rPr lang="en-US" smtClean="0"/>
              <a:pPr/>
              <a:t>7/11/12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8BF67F-C660-4964-BA8E-9097F9B4B31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2AEE83F-9FBD-428B-82D7-A169761FB872}" type="datetimeFigureOut">
              <a:rPr lang="en-US" smtClean="0"/>
              <a:pPr/>
              <a:t>7/11/12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8BF67F-C660-4964-BA8E-9097F9B4B3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EE83F-9FBD-428B-82D7-A169761FB872}" type="datetimeFigureOut">
              <a:rPr lang="en-US" smtClean="0"/>
              <a:pPr/>
              <a:t>7/11/12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8BF67F-C660-4964-BA8E-9097F9B4B3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2AEE83F-9FBD-428B-82D7-A169761FB872}" type="datetimeFigureOut">
              <a:rPr lang="en-US" smtClean="0"/>
              <a:pPr/>
              <a:t>7/11/12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8BF67F-C660-4964-BA8E-9097F9B4B31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2AEE83F-9FBD-428B-82D7-A169761FB872}" type="datetimeFigureOut">
              <a:rPr lang="en-US" smtClean="0"/>
              <a:pPr/>
              <a:t>7/11/12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8BF67F-C660-4964-BA8E-9097F9B4B31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2AEE83F-9FBD-428B-82D7-A169761FB872}" type="datetimeFigureOut">
              <a:rPr lang="en-US" smtClean="0"/>
              <a:pPr/>
              <a:t>7/11/12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F8BF67F-C660-4964-BA8E-9097F9B4B31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7772400" cy="1523999"/>
          </a:xfrm>
        </p:spPr>
        <p:txBody>
          <a:bodyPr/>
          <a:lstStyle/>
          <a:p>
            <a:r>
              <a:rPr lang="en-US" sz="4000" dirty="0" smtClean="0"/>
              <a:t>Enrollment</a:t>
            </a:r>
            <a:r>
              <a:rPr lang="en-US" dirty="0" smtClean="0"/>
              <a:t> Management </a:t>
            </a:r>
            <a:endParaRPr lang="en-US" dirty="0"/>
          </a:p>
        </p:txBody>
      </p:sp>
      <p:sp>
        <p:nvSpPr>
          <p:cNvPr id="3" name="Subtitle 2"/>
          <p:cNvSpPr>
            <a:spLocks noGrp="1"/>
          </p:cNvSpPr>
          <p:nvPr>
            <p:ph type="subTitle" idx="1"/>
          </p:nvPr>
        </p:nvSpPr>
        <p:spPr>
          <a:xfrm>
            <a:off x="1371600" y="2514600"/>
            <a:ext cx="6400800" cy="762000"/>
          </a:xfrm>
        </p:spPr>
        <p:txBody>
          <a:bodyPr/>
          <a:lstStyle/>
          <a:p>
            <a:r>
              <a:rPr lang="en-US" dirty="0" smtClean="0"/>
              <a:t>The View from Sacramento</a:t>
            </a:r>
            <a:endParaRPr lang="en-US" dirty="0"/>
          </a:p>
        </p:txBody>
      </p:sp>
      <p:pic>
        <p:nvPicPr>
          <p:cNvPr id="1026" name="Picture 2" descr="C:\Users\dtroy\AppData\Local\Microsoft\Windows\Temporary Internet Files\Content.IE5\76PVQGCF\MP900144687[1].jpg"/>
          <p:cNvPicPr>
            <a:picLocks noChangeAspect="1" noChangeArrowheads="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3276600" y="3200400"/>
            <a:ext cx="2590800" cy="27432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5" name="TextBox 4"/>
          <p:cNvSpPr txBox="1"/>
          <p:nvPr/>
        </p:nvSpPr>
        <p:spPr>
          <a:xfrm>
            <a:off x="2438400" y="6248400"/>
            <a:ext cx="4495800" cy="369332"/>
          </a:xfrm>
          <a:prstGeom prst="rect">
            <a:avLst/>
          </a:prstGeom>
          <a:noFill/>
        </p:spPr>
        <p:txBody>
          <a:bodyPr wrap="square" rtlCol="0">
            <a:spAutoFit/>
          </a:bodyPr>
          <a:lstStyle/>
          <a:p>
            <a:r>
              <a:rPr lang="en-US" dirty="0" smtClean="0"/>
              <a:t>      Dan Troy, Vice Chancellor, CCCCO</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46344491"/>
      </p:ext>
    </p:extLst>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Content Placeholder 3"/>
          <p:cNvPicPr>
            <a:picLocks noGrp="1" noChangeAspect="1"/>
          </p:cNvPicPr>
          <p:nvPr>
            <p:ph idx="1"/>
          </p:nvPr>
        </p:nvPicPr>
        <p:blipFill>
          <a:blip r:embed="rId2"/>
          <a:srcRect l="-12339" r="-12339"/>
          <a:stretch>
            <a:fillRect/>
          </a:stretch>
        </p:blipFill>
        <p:spPr/>
      </p:pic>
      <p:pic>
        <p:nvPicPr>
          <p:cNvPr id="5" name="Picture 4"/>
          <p:cNvPicPr>
            <a:picLocks noChangeAspect="1"/>
          </p:cNvPicPr>
          <p:nvPr/>
        </p:nvPicPr>
        <p:blipFill>
          <a:blip r:embed="rId2"/>
          <a:stretch>
            <a:fillRect/>
          </a:stretch>
        </p:blipFill>
        <p:spPr>
          <a:xfrm>
            <a:off x="2743200" y="2124456"/>
            <a:ext cx="3657600" cy="260908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Enrollment: The Wrong Direction</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smtClean="0"/>
              <a:t>State Budget </a:t>
            </a:r>
            <a:r>
              <a:rPr lang="en-US" dirty="0" smtClean="0"/>
              <a:t>Reductions</a:t>
            </a:r>
          </a:p>
          <a:p>
            <a:pPr marL="731520">
              <a:buFont typeface="Wingdings" pitchFamily="2" charset="2"/>
              <a:buChar char="Ø"/>
            </a:pPr>
            <a:r>
              <a:rPr lang="en-US" sz="2400" dirty="0" smtClean="0"/>
              <a:t>Over $800 million in direct </a:t>
            </a:r>
            <a:r>
              <a:rPr lang="en-US" sz="2400" dirty="0" smtClean="0"/>
              <a:t>cuts </a:t>
            </a:r>
            <a:r>
              <a:rPr lang="en-US" sz="2400" dirty="0" smtClean="0"/>
              <a:t>since 2008-09</a:t>
            </a:r>
          </a:p>
          <a:p>
            <a:pPr marL="731520">
              <a:buFont typeface="Wingdings" pitchFamily="2" charset="2"/>
              <a:buChar char="Ø"/>
            </a:pPr>
            <a:r>
              <a:rPr lang="en-US" sz="2400" dirty="0" smtClean="0"/>
              <a:t>Net workload reduction of $450 million</a:t>
            </a:r>
          </a:p>
          <a:p>
            <a:pPr marL="731520">
              <a:buFont typeface="Wingdings" pitchFamily="2" charset="2"/>
              <a:buChar char="Ø"/>
            </a:pPr>
            <a:r>
              <a:rPr lang="en-US" sz="2400" dirty="0" smtClean="0"/>
              <a:t>No COLA since 2007-08</a:t>
            </a:r>
          </a:p>
          <a:p>
            <a:pPr>
              <a:buFont typeface="Wingdings" pitchFamily="2" charset="2"/>
              <a:buChar char="Ø"/>
            </a:pPr>
            <a:endParaRPr lang="en-US" dirty="0"/>
          </a:p>
          <a:p>
            <a:pPr marL="137160" indent="0">
              <a:buNone/>
            </a:pPr>
            <a:endParaRPr lang="en-US" dirty="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endParaRPr lang="en-US" dirty="0"/>
          </a:p>
        </p:txBody>
      </p:sp>
      <p:pic>
        <p:nvPicPr>
          <p:cNvPr id="2051" name="Picture 3" descr="C:\Users\dtroy\AppData\Local\Microsoft\Windows\Temporary Internet Files\Content.IE5\5WVQC1Y4\MC900215546[1].wmf"/>
          <p:cNvPicPr>
            <a:picLocks noChangeAspect="1" noChangeArrowheads="1"/>
          </p:cNvPicPr>
          <p:nvPr/>
        </p:nvPicPr>
        <p:blipFill>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3048000" y="3886200"/>
            <a:ext cx="2666999" cy="24384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08774470"/>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Decline in FTES</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smtClean="0"/>
              <a:t>Bad Budgets have resulted in a decline </a:t>
            </a:r>
            <a:r>
              <a:rPr lang="en-US" dirty="0"/>
              <a:t>in FTES:</a:t>
            </a:r>
          </a:p>
          <a:p>
            <a:pPr>
              <a:buFont typeface="Wingdings" pitchFamily="2" charset="2"/>
              <a:buChar char="Ø"/>
            </a:pPr>
            <a:r>
              <a:rPr lang="en-US" sz="2400" dirty="0"/>
              <a:t>1,205,741 funded FTES in 2008-09</a:t>
            </a:r>
          </a:p>
          <a:p>
            <a:pPr>
              <a:buFont typeface="Wingdings" pitchFamily="2" charset="2"/>
              <a:buChar char="Ø"/>
            </a:pPr>
            <a:r>
              <a:rPr lang="en-US" sz="2400" dirty="0"/>
              <a:t>1,098,014 funded FTES in 2011-12</a:t>
            </a:r>
          </a:p>
          <a:p>
            <a:pPr>
              <a:buFont typeface="Wingdings" pitchFamily="2" charset="2"/>
              <a:buChar char="Ø"/>
            </a:pPr>
            <a:r>
              <a:rPr lang="en-US" sz="2400" dirty="0"/>
              <a:t>Reduction of almost 9%</a:t>
            </a:r>
          </a:p>
          <a:p>
            <a:endParaRPr lang="en-US" dirty="0"/>
          </a:p>
        </p:txBody>
      </p:sp>
      <p:pic>
        <p:nvPicPr>
          <p:cNvPr id="3075" name="Picture 3" descr="C:\Users\dtroy\AppData\Local\Microsoft\Windows\Temporary Internet Files\Content.IE5\76PVQGCF\MP900439371[1].jpg"/>
          <p:cNvPicPr>
            <a:picLocks noChangeAspect="1" noChangeArrowheads="1"/>
          </p:cNvPicPr>
          <p:nvPr/>
        </p:nvPicPr>
        <p:blipFill>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2590800" y="4191000"/>
            <a:ext cx="4267200" cy="2286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29156621"/>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Risks</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q"/>
            </a:pPr>
            <a:r>
              <a:rPr lang="en-US" dirty="0" smtClean="0"/>
              <a:t>Another Trigger Cut?</a:t>
            </a:r>
          </a:p>
          <a:p>
            <a:pPr marL="731520">
              <a:buFont typeface="Wingdings" pitchFamily="2" charset="2"/>
              <a:buChar char="Ø"/>
            </a:pPr>
            <a:r>
              <a:rPr lang="en-US" sz="2400" dirty="0" smtClean="0"/>
              <a:t>Failure of Governor Brown’s November initiative would lead to a current year base reduction of $338.6 million – almost a 7.5% workload reduction.</a:t>
            </a:r>
          </a:p>
          <a:p>
            <a:pPr>
              <a:buFont typeface="Wingdings" pitchFamily="2" charset="2"/>
              <a:buChar char="Ø"/>
            </a:pPr>
            <a:endParaRPr lang="en-US" sz="2400" dirty="0"/>
          </a:p>
          <a:p>
            <a:pPr>
              <a:buFont typeface="Wingdings" pitchFamily="2" charset="2"/>
              <a:buChar char="q"/>
            </a:pPr>
            <a:r>
              <a:rPr lang="en-US" dirty="0" smtClean="0"/>
              <a:t>Deficits?</a:t>
            </a:r>
          </a:p>
          <a:p>
            <a:pPr marL="731520">
              <a:buFont typeface="Wingdings" pitchFamily="2" charset="2"/>
              <a:buChar char="Ø"/>
            </a:pPr>
            <a:r>
              <a:rPr lang="en-US" sz="2400" dirty="0" smtClean="0"/>
              <a:t>Protection from RDA shortages, but what if state doesn’t have the money? </a:t>
            </a:r>
          </a:p>
          <a:p>
            <a:pPr marL="731520">
              <a:buFont typeface="Wingdings" pitchFamily="2" charset="2"/>
              <a:buChar char="Ø"/>
            </a:pPr>
            <a:r>
              <a:rPr lang="en-US" sz="2400" dirty="0" smtClean="0"/>
              <a:t>No protection from fee revenues or other property tax shortages.</a:t>
            </a:r>
            <a:endParaRPr lang="en-US" sz="2400" dirty="0" smtClean="0"/>
          </a:p>
          <a:p>
            <a:pPr>
              <a:buFont typeface="Wingdings" pitchFamily="2" charset="2"/>
              <a:buChar char="q"/>
            </a:pPr>
            <a:endParaRPr lang="en-US" sz="2400"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70571352"/>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a:t>
            </a:r>
            <a:r>
              <a:rPr lang="en-US" dirty="0" smtClean="0"/>
              <a:t>Risks, cont’d</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smtClean="0"/>
              <a:t>Proposition 98</a:t>
            </a:r>
          </a:p>
          <a:p>
            <a:pPr marL="731520">
              <a:buFont typeface="Wingdings" charset="2"/>
              <a:buChar char="Ø"/>
            </a:pPr>
            <a:r>
              <a:rPr lang="en-US" sz="2400" dirty="0" smtClean="0"/>
              <a:t>DOF estimates $17.2 billion on Prop 98 growth over 4 years, if initiative passes.</a:t>
            </a:r>
          </a:p>
          <a:p>
            <a:pPr marL="731520">
              <a:buFont typeface="Wingdings" charset="2"/>
              <a:buChar char="Ø"/>
            </a:pPr>
            <a:r>
              <a:rPr lang="en-US" sz="2400" dirty="0" smtClean="0"/>
              <a:t>That equates to about $475 million in average increases for </a:t>
            </a:r>
            <a:r>
              <a:rPr lang="en-US" sz="2400" dirty="0" err="1" smtClean="0"/>
              <a:t>CCCs</a:t>
            </a:r>
            <a:r>
              <a:rPr lang="en-US" sz="2400" dirty="0" smtClean="0"/>
              <a:t> over that time.</a:t>
            </a:r>
          </a:p>
          <a:p>
            <a:pPr marL="731520">
              <a:buFont typeface="Wingdings" pitchFamily="2" charset="2"/>
              <a:buChar char="Ø"/>
            </a:pPr>
            <a:r>
              <a:rPr lang="en-US" sz="2400" dirty="0" smtClean="0"/>
              <a:t>Growth</a:t>
            </a:r>
            <a:r>
              <a:rPr lang="en-US" sz="2400" dirty="0" smtClean="0"/>
              <a:t> is pitted </a:t>
            </a:r>
            <a:r>
              <a:rPr lang="en-US" sz="2400" dirty="0" smtClean="0"/>
              <a:t>against COLA, categorical programs,  and </a:t>
            </a:r>
            <a:r>
              <a:rPr lang="en-US" sz="2400" dirty="0" smtClean="0"/>
              <a:t>deferral pay down over that time.</a:t>
            </a:r>
          </a:p>
          <a:p>
            <a:pPr>
              <a:buFont typeface="Wingdings" pitchFamily="2" charset="2"/>
              <a:buChar char="Ø"/>
            </a:pPr>
            <a:endParaRPr lang="en-US" sz="2400" dirty="0" smtClean="0"/>
          </a:p>
          <a:p>
            <a:pPr>
              <a:buFont typeface="Wingdings" charset="2"/>
              <a:buChar char="q"/>
            </a:pPr>
            <a:r>
              <a:rPr lang="en-US" dirty="0" smtClean="0"/>
              <a:t>Regulations</a:t>
            </a:r>
          </a:p>
          <a:p>
            <a:pPr marL="731520">
              <a:buFont typeface="Wingdings" charset="2"/>
              <a:buChar char="Ø"/>
            </a:pPr>
            <a:r>
              <a:rPr lang="en-US" sz="2400" dirty="0" smtClean="0"/>
              <a:t>FON and 50% Law.</a:t>
            </a:r>
          </a:p>
          <a:p>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State-Level Direction</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q"/>
            </a:pPr>
            <a:r>
              <a:rPr lang="en-US" sz="3027" dirty="0" smtClean="0"/>
              <a:t>Lack of State Funding ≠≠ Lack of State Direction.</a:t>
            </a:r>
          </a:p>
          <a:p>
            <a:pPr marL="731520">
              <a:buFont typeface="Wingdings" charset="2"/>
              <a:buChar char="Ø"/>
            </a:pPr>
            <a:r>
              <a:rPr lang="en-US" dirty="0" smtClean="0"/>
              <a:t>Explicit </a:t>
            </a:r>
            <a:r>
              <a:rPr lang="en-US" dirty="0" smtClean="0"/>
              <a:t>Focus on the “Big Three”</a:t>
            </a:r>
          </a:p>
          <a:p>
            <a:pPr marL="914400">
              <a:buFont typeface="Wingdings" charset="2"/>
              <a:buChar char="§"/>
            </a:pPr>
            <a:r>
              <a:rPr lang="en-US" sz="2400" dirty="0" smtClean="0"/>
              <a:t>Basic Skills</a:t>
            </a:r>
          </a:p>
          <a:p>
            <a:pPr marL="914400">
              <a:buFont typeface="Wingdings" charset="2"/>
              <a:buChar char="§"/>
            </a:pPr>
            <a:r>
              <a:rPr lang="en-US" sz="2400" dirty="0" smtClean="0"/>
              <a:t>Career Technical Education</a:t>
            </a:r>
          </a:p>
          <a:p>
            <a:pPr marL="914400">
              <a:buFont typeface="Wingdings" charset="2"/>
              <a:buChar char="§"/>
            </a:pPr>
            <a:r>
              <a:rPr lang="en-US" sz="2400" dirty="0" smtClean="0"/>
              <a:t>Transfer</a:t>
            </a:r>
          </a:p>
          <a:p>
            <a:pPr>
              <a:buFont typeface="Wingdings" pitchFamily="2" charset="2"/>
              <a:buChar char="Ø"/>
            </a:pPr>
            <a:endParaRPr lang="en-US" dirty="0"/>
          </a:p>
          <a:p>
            <a:pPr>
              <a:buNone/>
            </a:pPr>
            <a:r>
              <a:rPr lang="en-US" dirty="0" smtClean="0"/>
              <a:t>Chapter 33, Statutes of 2011:</a:t>
            </a:r>
          </a:p>
          <a:p>
            <a:pPr marL="137160" indent="0">
              <a:buNone/>
            </a:pPr>
            <a:r>
              <a:rPr lang="en-US" sz="2162" dirty="0" smtClean="0"/>
              <a:t>“It </a:t>
            </a:r>
            <a:r>
              <a:rPr lang="en-US" sz="2162" dirty="0"/>
              <a:t>is the intent of the Legislature that community college districts, to the greatest extent possible, shall implement any necessary workload reductions in courses and programs outside of those needed by students to achieve their basic skills, workforce training, or transfer goals</a:t>
            </a:r>
            <a:r>
              <a:rPr lang="en-US" sz="2162" dirty="0" smtClean="0"/>
              <a:t>.”</a:t>
            </a:r>
            <a:endParaRPr lang="en-US" sz="2162"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71397788"/>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State-Level Interests</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smtClean="0"/>
              <a:t>Little Support for Enrichment</a:t>
            </a:r>
            <a:r>
              <a:rPr lang="en-US" dirty="0" smtClean="0"/>
              <a:t> Courses in </a:t>
            </a:r>
            <a:r>
              <a:rPr lang="en-US" dirty="0" smtClean="0"/>
              <a:t>Tough </a:t>
            </a:r>
            <a:r>
              <a:rPr lang="en-US" dirty="0" smtClean="0"/>
              <a:t>Times</a:t>
            </a:r>
          </a:p>
          <a:p>
            <a:pPr>
              <a:buNone/>
            </a:pPr>
            <a:endParaRPr lang="en-US" dirty="0" smtClean="0"/>
          </a:p>
          <a:p>
            <a:pPr>
              <a:buFont typeface="Wingdings" pitchFamily="2" charset="2"/>
              <a:buChar char="q"/>
            </a:pPr>
            <a:r>
              <a:rPr lang="en-US" dirty="0" smtClean="0"/>
              <a:t>Push for </a:t>
            </a:r>
            <a:r>
              <a:rPr lang="en-US" dirty="0" smtClean="0"/>
              <a:t>Completion</a:t>
            </a:r>
          </a:p>
          <a:p>
            <a:pPr>
              <a:buFont typeface="Wingdings" pitchFamily="2" charset="2"/>
              <a:buChar char="q"/>
            </a:pPr>
            <a:endParaRPr lang="en-US" dirty="0" smtClean="0"/>
          </a:p>
          <a:p>
            <a:pPr>
              <a:buFont typeface="Wingdings" pitchFamily="2" charset="2"/>
              <a:buChar char="q"/>
            </a:pPr>
            <a:r>
              <a:rPr lang="en-US" dirty="0" smtClean="0"/>
              <a:t>Rejection of Extension Efforts (AB 515, SB 1550)</a:t>
            </a:r>
          </a:p>
          <a:p>
            <a:pPr marL="731520">
              <a:buFont typeface="Wingdings" charset="2"/>
              <a:buChar char="Ø"/>
            </a:pPr>
            <a:r>
              <a:rPr lang="en-US" sz="2400" dirty="0" smtClean="0"/>
              <a:t>Keeping the public sector public</a:t>
            </a:r>
          </a:p>
          <a:p>
            <a:pPr>
              <a:buFont typeface="Wingdings" charset="2"/>
              <a:buChar char="Ø"/>
            </a:pPr>
            <a:endParaRPr lang="en-US" dirty="0" smtClean="0"/>
          </a:p>
          <a:p>
            <a:pPr>
              <a:buFont typeface="Wingdings" pitchFamily="2" charset="2"/>
              <a:buChar char="q"/>
            </a:pPr>
            <a:endParaRPr lang="en-US" dirty="0" smtClean="0"/>
          </a:p>
          <a:p>
            <a:pPr>
              <a:buFont typeface="Wingdings" pitchFamily="2" charset="2"/>
              <a:buChar char="q"/>
            </a:pPr>
            <a:endParaRPr lang="en-US" dirty="0" smtClean="0"/>
          </a:p>
          <a:p>
            <a:pPr>
              <a:buFont typeface="Wingdings" pitchFamily="2" charset="2"/>
              <a:buChar char="q"/>
            </a:pPr>
            <a:endParaRPr lang="en-US" dirty="0" smtClean="0"/>
          </a:p>
          <a:p>
            <a:pPr>
              <a:buFont typeface="Wingdings" pitchFamily="2" charset="2"/>
              <a:buChar char="q"/>
            </a:pP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23359671"/>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State-Level </a:t>
            </a:r>
            <a:r>
              <a:rPr lang="en-US" dirty="0" smtClean="0"/>
              <a:t>Interests, cont’d</a:t>
            </a:r>
            <a:endParaRPr lang="en-US" dirty="0"/>
          </a:p>
        </p:txBody>
      </p:sp>
      <p:sp>
        <p:nvSpPr>
          <p:cNvPr id="3" name="Content Placeholder 2"/>
          <p:cNvSpPr>
            <a:spLocks noGrp="1"/>
          </p:cNvSpPr>
          <p:nvPr>
            <p:ph idx="1"/>
          </p:nvPr>
        </p:nvSpPr>
        <p:spPr/>
        <p:txBody>
          <a:bodyPr/>
          <a:lstStyle/>
          <a:p>
            <a:pPr>
              <a:buFont typeface="Wingdings" charset="2"/>
              <a:buChar char="q"/>
            </a:pPr>
            <a:r>
              <a:rPr lang="en-US" dirty="0" smtClean="0"/>
              <a:t>LAO</a:t>
            </a:r>
            <a:r>
              <a:rPr lang="en-US" dirty="0" smtClean="0"/>
              <a:t> Recommendations</a:t>
            </a:r>
          </a:p>
          <a:p>
            <a:pPr marL="731520">
              <a:buFont typeface="Wingdings" charset="2"/>
              <a:buChar char="Ø"/>
            </a:pPr>
            <a:r>
              <a:rPr lang="en-US" sz="2400" dirty="0" smtClean="0"/>
              <a:t>Eliminate state funding for</a:t>
            </a:r>
            <a:r>
              <a:rPr lang="en-US" sz="2400" dirty="0" smtClean="0"/>
              <a:t> intercollegiate athletics.</a:t>
            </a:r>
          </a:p>
          <a:p>
            <a:pPr marL="731520">
              <a:buFont typeface="Wingdings" charset="2"/>
              <a:buChar char="Ø"/>
            </a:pPr>
            <a:r>
              <a:rPr lang="en-US" sz="2400" dirty="0" smtClean="0"/>
              <a:t>Eliminate </a:t>
            </a:r>
            <a:r>
              <a:rPr lang="en-US" sz="2400" dirty="0" smtClean="0"/>
              <a:t>state funding for repetition of physical education and other recreational classes</a:t>
            </a:r>
            <a:r>
              <a:rPr lang="en-US" sz="2400" dirty="0" smtClean="0"/>
              <a:t>.</a:t>
            </a:r>
          </a:p>
          <a:p>
            <a:pPr marL="731520">
              <a:buFont typeface="Wingdings" charset="2"/>
              <a:buChar char="Ø"/>
            </a:pPr>
            <a:r>
              <a:rPr lang="en-US" sz="2400" dirty="0" smtClean="0"/>
              <a:t>Eliminate state funding for noncredit PE and fine-arts classes (activity).</a:t>
            </a:r>
          </a:p>
          <a:p>
            <a:pPr marL="731520">
              <a:buFont typeface="Wingdings" charset="2"/>
              <a:buChar char="Ø"/>
            </a:pPr>
            <a:r>
              <a:rPr lang="en-US" sz="2400" dirty="0" smtClean="0"/>
              <a:t>Reduce funding for credit basic skills instruction to the rate for non-credit basic skills instruction.</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State-Level Interests, cont’d</a:t>
            </a:r>
            <a:endParaRPr lang="en-US" dirty="0"/>
          </a:p>
        </p:txBody>
      </p:sp>
      <p:sp>
        <p:nvSpPr>
          <p:cNvPr id="3" name="Content Placeholder 2"/>
          <p:cNvSpPr>
            <a:spLocks noGrp="1"/>
          </p:cNvSpPr>
          <p:nvPr>
            <p:ph idx="1"/>
          </p:nvPr>
        </p:nvSpPr>
        <p:spPr/>
        <p:txBody>
          <a:bodyPr/>
          <a:lstStyle/>
          <a:p>
            <a:pPr>
              <a:buFont typeface="Wingdings" charset="2"/>
              <a:buChar char="q"/>
            </a:pPr>
            <a:r>
              <a:rPr lang="en-US" dirty="0" smtClean="0"/>
              <a:t>Department of Finance Recommendations</a:t>
            </a:r>
          </a:p>
          <a:p>
            <a:pPr marL="731520">
              <a:buFont typeface="Wingdings" charset="2"/>
              <a:buChar char="Ø"/>
            </a:pPr>
            <a:r>
              <a:rPr lang="en-US" sz="2400" dirty="0" smtClean="0"/>
              <a:t>Fund based on completion (2011).</a:t>
            </a:r>
          </a:p>
          <a:p>
            <a:pPr marL="731520">
              <a:buFont typeface="Wingdings" charset="2"/>
              <a:buChar char="Ø"/>
            </a:pPr>
            <a:r>
              <a:rPr lang="en-US" sz="2400" dirty="0" smtClean="0"/>
              <a:t>Repeal FTES-based funding system (2012).</a:t>
            </a:r>
          </a:p>
          <a:p>
            <a:pPr>
              <a:buFont typeface="Wingdings" charset="2"/>
              <a:buChar char="Ø"/>
            </a:pPr>
            <a:endParaRPr lang="en-US" dirty="0" smtClean="0"/>
          </a:p>
          <a:p>
            <a:pPr>
              <a:buFont typeface="Wingdings" charset="2"/>
              <a:buChar char="q"/>
            </a:pPr>
            <a:r>
              <a:rPr lang="en-US" dirty="0" smtClean="0"/>
              <a:t>Governor Brown is still considering outlook on higher education in the midst of deep budget problems.</a:t>
            </a:r>
          </a:p>
          <a:p>
            <a:pPr marL="731520">
              <a:buFont typeface="Wingdings" charset="2"/>
              <a:buChar char="Ø"/>
            </a:pPr>
            <a:r>
              <a:rPr lang="en-US" sz="2400" dirty="0" smtClean="0"/>
              <a:t>Discussions indicate interest in elements of SSTF agenda, particularly in regard to streamlining path for completion and transfer.</a:t>
            </a:r>
          </a:p>
          <a:p>
            <a:pPr>
              <a:buFont typeface="Wingdings" charset="2"/>
              <a:buChar char="Ø"/>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550</TotalTime>
  <Words>444</Words>
  <Application>Microsoft Macintosh PowerPoint</Application>
  <PresentationFormat>On-screen Show (4:3)</PresentationFormat>
  <Paragraphs>65</Paragraphs>
  <Slides>10</Slides>
  <Notes>0</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Apex</vt:lpstr>
      <vt:lpstr>Enrollment Management </vt:lpstr>
      <vt:lpstr>Enrollment: The Wrong Direction</vt:lpstr>
      <vt:lpstr>Decline in FTES</vt:lpstr>
      <vt:lpstr>Future Risks</vt:lpstr>
      <vt:lpstr>Future Risks, cont’d</vt:lpstr>
      <vt:lpstr>State-Level Direction</vt:lpstr>
      <vt:lpstr>State-Level Interests</vt:lpstr>
      <vt:lpstr>State-Level Interests, cont’d</vt:lpstr>
      <vt:lpstr>State-Level Interests, cont’d</vt:lpstr>
      <vt:lpstr>Questions?</vt:lpstr>
    </vt:vector>
  </TitlesOfParts>
  <Company>Chancellor's Office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Enrollment Management</dc:title>
  <dc:creator>Troy, Dan</dc:creator>
  <cp:lastModifiedBy>Katherine Heck</cp:lastModifiedBy>
  <cp:revision>22</cp:revision>
  <dcterms:created xsi:type="dcterms:W3CDTF">2012-07-12T03:19:53Z</dcterms:created>
  <dcterms:modified xsi:type="dcterms:W3CDTF">2012-07-12T05:39:21Z</dcterms:modified>
</cp:coreProperties>
</file>