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9" r:id="rId3"/>
    <p:sldId id="257" r:id="rId4"/>
    <p:sldId id="271" r:id="rId5"/>
    <p:sldId id="258" r:id="rId6"/>
    <p:sldId id="267" r:id="rId7"/>
    <p:sldId id="273" r:id="rId8"/>
    <p:sldId id="259" r:id="rId9"/>
    <p:sldId id="261" r:id="rId10"/>
    <p:sldId id="268" r:id="rId11"/>
    <p:sldId id="274" r:id="rId12"/>
    <p:sldId id="26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266776-C5E5-4593-A17D-D6DBCFB916ED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033DAA-97FD-4216-830A-2086DC510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0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Bringing in new perspectives</a:t>
            </a:r>
            <a:r>
              <a:rPr lang="en-US" baseline="0" dirty="0" smtClean="0"/>
              <a:t> – prevailing paradigm is you get the word out, they will come</a:t>
            </a:r>
          </a:p>
          <a:p>
            <a:r>
              <a:rPr lang="en-US" baseline="0" dirty="0" smtClean="0"/>
              <a:t>          CSUSM – LG to describe that seven years ago they were 8,000 now 15,000 and plan to be 30,000</a:t>
            </a:r>
          </a:p>
          <a:p>
            <a:r>
              <a:rPr lang="en-US" baseline="0" dirty="0" smtClean="0"/>
              <a:t>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3DAA-97FD-4216-830A-2086DC5105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3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Increased in competition -- not only increased</a:t>
            </a:r>
            <a:r>
              <a:rPr lang="en-US" baseline="0" dirty="0" smtClean="0"/>
              <a:t> competition – the people we are competing against are more sophisticated and with more resources</a:t>
            </a:r>
          </a:p>
          <a:p>
            <a:r>
              <a:rPr lang="en-US" dirty="0" smtClean="0"/>
              <a:t>Funding – increased</a:t>
            </a:r>
            <a:r>
              <a:rPr lang="en-US" baseline="0" dirty="0" smtClean="0"/>
              <a:t> funding through growth – which means you have to recruit; what’s made it even worse, because of the competition and lack of growth in our potential student populations, we may need to recruit just to maintain.</a:t>
            </a:r>
          </a:p>
          <a:p>
            <a:r>
              <a:rPr lang="en-US" baseline="0" dirty="0" smtClean="0"/>
              <a:t>Influx of 3SP and Student Equity money – concern about long-term stability and the challenge of ramping up so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3DAA-97FD-4216-830A-2086DC51055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Conducted both internal and external</a:t>
            </a:r>
            <a:r>
              <a:rPr lang="en-US" baseline="0" dirty="0" smtClean="0"/>
              <a:t> market research – to determine student and community perception and communications preferences</a:t>
            </a:r>
          </a:p>
          <a:p>
            <a:r>
              <a:rPr lang="en-US" baseline="0" dirty="0" smtClean="0"/>
              <a:t>Audit – LG to identify numbers of activities (e.g. # of departments were involved in some type of outreach activities and were acting independently)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Collaboration and Integration – 1) Creative Service and Reprographics was enfolded into Marketing/Public Affairs Office; 2)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3DAA-97FD-4216-830A-2086DC51055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62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Ambassadors – summer drop for non-payment story –</a:t>
            </a:r>
            <a:r>
              <a:rPr lang="en-US" baseline="0" dirty="0" smtClean="0"/>
              <a:t> Kendyl and the radio interviews -- Laura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3DAA-97FD-4216-830A-2086DC5105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</a:t>
            </a:r>
            <a:r>
              <a:rPr lang="en-US" baseline="0" dirty="0" smtClean="0"/>
              <a:t> Bev provides overview; Mike shares high school take rates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718AB-6ECC-B446-A20F-A23BF1B527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6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58E5-C5DE-41FC-83E0-39653C24A869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86F42-CA3F-40C6-A81F-DD0CB61F07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58E5-C5DE-41FC-83E0-39653C24A869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6F42-CA3F-40C6-A81F-DD0CB61F0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58E5-C5DE-41FC-83E0-39653C24A869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6F42-CA3F-40C6-A81F-DD0CB61F0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58E5-C5DE-41FC-83E0-39653C24A869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6F42-CA3F-40C6-A81F-DD0CB61F0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58E5-C5DE-41FC-83E0-39653C24A869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6F42-CA3F-40C6-A81F-DD0CB61F07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58E5-C5DE-41FC-83E0-39653C24A869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6F42-CA3F-40C6-A81F-DD0CB61F07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58E5-C5DE-41FC-83E0-39653C24A869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6F42-CA3F-40C6-A81F-DD0CB61F07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58E5-C5DE-41FC-83E0-39653C24A869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6F42-CA3F-40C6-A81F-DD0CB61F0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58E5-C5DE-41FC-83E0-39653C24A869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6F42-CA3F-40C6-A81F-DD0CB61F0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58E5-C5DE-41FC-83E0-39653C24A869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6F42-CA3F-40C6-A81F-DD0CB61F0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58E5-C5DE-41FC-83E0-39653C24A869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6F42-CA3F-40C6-A81F-DD0CB61F07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0C58E5-C5DE-41FC-83E0-39653C24A869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986F42-CA3F-40C6-A81F-DD0CB61F07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752599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Collaboration and Integration</a:t>
            </a:r>
            <a:br>
              <a:rPr lang="en-US" sz="3600" dirty="0" smtClean="0"/>
            </a:br>
            <a:r>
              <a:rPr lang="en-US" sz="3600" i="1" dirty="0" smtClean="0"/>
              <a:t>of College Marketing &amp; Outreach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“A Tale of Two Colleges”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2300" dirty="0" smtClean="0"/>
              <a:t>Presented by</a:t>
            </a:r>
          </a:p>
          <a:p>
            <a:r>
              <a:rPr lang="en-US" dirty="0" smtClean="0"/>
              <a:t>Laura Gropen, M.S.A.</a:t>
            </a:r>
          </a:p>
          <a:p>
            <a:r>
              <a:rPr lang="en-US" sz="2100" dirty="0" smtClean="0"/>
              <a:t>Director, Communications, Marketing and Public Affairs</a:t>
            </a:r>
          </a:p>
          <a:p>
            <a:r>
              <a:rPr lang="en-US" dirty="0"/>
              <a:t>a</a:t>
            </a:r>
            <a:r>
              <a:rPr lang="en-US" dirty="0" smtClean="0"/>
              <a:t>nd</a:t>
            </a:r>
          </a:p>
          <a:p>
            <a:r>
              <a:rPr lang="en-US" dirty="0" smtClean="0"/>
              <a:t>Dr. Kendyl Magnuson </a:t>
            </a:r>
          </a:p>
          <a:p>
            <a:r>
              <a:rPr lang="en-US" sz="2100" dirty="0" smtClean="0"/>
              <a:t>Acting Co-Vice President, Student Services and </a:t>
            </a:r>
          </a:p>
          <a:p>
            <a:r>
              <a:rPr lang="en-US" sz="2100" dirty="0" smtClean="0"/>
              <a:t>Director, Enrollment Services</a:t>
            </a:r>
          </a:p>
          <a:p>
            <a:r>
              <a:rPr lang="en-US" sz="2100" dirty="0" smtClean="0"/>
              <a:t>Palomar College</a:t>
            </a:r>
          </a:p>
        </p:txBody>
      </p:sp>
      <p:pic>
        <p:nvPicPr>
          <p:cNvPr id="2050" name="Picture 2" descr="C:\Users\Lgropen\AppData\Local\Microsoft\Windows\Temporary Internet Files\Content.Outlook\LK62WST2\clocktower trees horizontal for web_7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80" y="2743200"/>
            <a:ext cx="4897120" cy="15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62707"/>
            <a:ext cx="8229600" cy="4820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			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902190"/>
              </p:ext>
            </p:extLst>
          </p:nvPr>
        </p:nvGraphicFramePr>
        <p:xfrm>
          <a:off x="533400" y="381000"/>
          <a:ext cx="8143632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449"/>
                <a:gridCol w="7104183"/>
              </a:tblGrid>
              <a:tr h="1283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Timeline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</a:t>
                      </a:r>
                      <a:r>
                        <a:rPr lang="en-US" baseline="0" dirty="0" smtClean="0"/>
                        <a:t> Accomplishments – College of San Mateo</a:t>
                      </a:r>
                      <a:endParaRPr lang="en-US" dirty="0"/>
                    </a:p>
                  </a:txBody>
                  <a:tcPr/>
                </a:tc>
              </a:tr>
              <a:tr h="509359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2007-08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Convert PT Outreach Program Services Coordinator to 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student ambassador</a:t>
                      </a:r>
                      <a:endParaRPr lang="en-US" b="1" dirty="0"/>
                    </a:p>
                  </a:txBody>
                  <a:tcPr/>
                </a:tc>
              </a:tr>
              <a:tr h="94595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2008-09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Launch new college website; new college brand; create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college view brochure; College President speaks to high school parent</a:t>
                      </a:r>
                      <a:r>
                        <a:rPr lang="en-US" baseline="0" dirty="0" smtClean="0"/>
                        <a:t> groups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 smtClean="0"/>
                        <a:t>4 student ambassadors</a:t>
                      </a:r>
                      <a:endParaRPr lang="en-US" b="1" dirty="0"/>
                    </a:p>
                  </a:txBody>
                  <a:tcPr/>
                </a:tc>
              </a:tr>
              <a:tr h="72765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2009-10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ambassadors assigned</a:t>
                      </a:r>
                      <a:r>
                        <a:rPr lang="en-US" baseline="0" dirty="0" smtClean="0"/>
                        <a:t> to feeder high schools, support on campus events and take over campus tours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 smtClean="0"/>
                        <a:t>6 student ambassadors</a:t>
                      </a:r>
                      <a:endParaRPr lang="en-US" b="1" dirty="0"/>
                    </a:p>
                  </a:txBody>
                  <a:tcPr/>
                </a:tc>
              </a:tr>
              <a:tr h="72765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2010-11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 online tour form, standardized tour offerings; create outreach advisory council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8 student ambassadors</a:t>
                      </a:r>
                      <a:endParaRPr lang="en-US" dirty="0"/>
                    </a:p>
                  </a:txBody>
                  <a:tcPr/>
                </a:tc>
              </a:tr>
              <a:tr h="72765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2011-12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CR&amp;M</a:t>
                      </a:r>
                      <a:r>
                        <a:rPr lang="en-US" baseline="0" dirty="0" smtClean="0"/>
                        <a:t> moves into new College Center; students staff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floor counter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 smtClean="0"/>
                        <a:t>8 student ambassadors; 1 student ambassador lead</a:t>
                      </a:r>
                      <a:endParaRPr lang="en-US" b="1" dirty="0"/>
                    </a:p>
                  </a:txBody>
                  <a:tcPr/>
                </a:tc>
              </a:tr>
              <a:tr h="29106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2012-14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/>
                        <a:t>10 student ambassadors; 1 student ambassador lead</a:t>
                      </a:r>
                      <a:endParaRPr lang="en-US" b="1" dirty="0"/>
                    </a:p>
                  </a:txBody>
                  <a:tcPr/>
                </a:tc>
              </a:tr>
              <a:tr h="72765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2014-15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College tours up 30%</a:t>
                      </a:r>
                      <a:r>
                        <a:rPr lang="en-US" baseline="0" dirty="0" smtClean="0"/>
                        <a:t> over previous year; over 1,000 tours conducted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 smtClean="0"/>
                        <a:t>10 student ambassadors; 2 student ambassador leads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8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31337"/>
              </p:ext>
            </p:extLst>
          </p:nvPr>
        </p:nvGraphicFramePr>
        <p:xfrm>
          <a:off x="533400" y="381000"/>
          <a:ext cx="8143632" cy="6092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449"/>
                <a:gridCol w="7104183"/>
              </a:tblGrid>
              <a:tr h="1283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Timeline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</a:t>
                      </a:r>
                      <a:r>
                        <a:rPr lang="en-US" baseline="0" dirty="0" smtClean="0"/>
                        <a:t> Accomplishments – Palomar College</a:t>
                      </a:r>
                      <a:endParaRPr lang="en-US" dirty="0"/>
                    </a:p>
                  </a:txBody>
                  <a:tcPr/>
                </a:tc>
              </a:tr>
              <a:tr h="509359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2012-13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On-going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centralized community outreach</a:t>
                      </a:r>
                    </a:p>
                    <a:p>
                      <a:endParaRPr lang="en-US" sz="8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Creative Services moved to Marketing</a:t>
                      </a:r>
                      <a:endParaRPr lang="en-US" b="0" dirty="0"/>
                    </a:p>
                  </a:txBody>
                  <a:tcPr/>
                </a:tc>
              </a:tr>
              <a:tr h="94595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2013-14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Audit of college-wide</a:t>
                      </a:r>
                      <a:r>
                        <a:rPr lang="en-US" baseline="0" dirty="0" smtClean="0"/>
                        <a:t> outreach activities.  49 distinct department/program level outreach activities were cataloged.</a:t>
                      </a:r>
                    </a:p>
                    <a:p>
                      <a:endParaRPr lang="en-US" sz="800" b="0" baseline="0" dirty="0" smtClean="0"/>
                    </a:p>
                    <a:p>
                      <a:r>
                        <a:rPr lang="en-US" b="0" baseline="0" dirty="0" smtClean="0"/>
                        <a:t>Created new 3SP/Student Equity Council as part of our formal governance structure in order to integrate these programs into existing discussion and planning. </a:t>
                      </a:r>
                      <a:endParaRPr lang="en-US" b="0" dirty="0"/>
                    </a:p>
                  </a:txBody>
                  <a:tcPr/>
                </a:tc>
              </a:tr>
              <a:tr h="72765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2014-15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Website redesigned</a:t>
                      </a:r>
                    </a:p>
                    <a:p>
                      <a:endParaRPr lang="en-US" sz="800" b="1" dirty="0" smtClean="0"/>
                    </a:p>
                    <a:p>
                      <a:r>
                        <a:rPr lang="en-US" b="0" dirty="0" smtClean="0"/>
                        <a:t>Hired</a:t>
                      </a:r>
                      <a:r>
                        <a:rPr lang="en-US" b="0" baseline="0" dirty="0" smtClean="0"/>
                        <a:t> 1 FT Manager, Orientation and Follow-up Services, 8 student ambassadors, and 1 lead student ambassador.</a:t>
                      </a:r>
                    </a:p>
                    <a:p>
                      <a:endParaRPr lang="en-US" sz="800" b="0" baseline="0" dirty="0" smtClean="0"/>
                    </a:p>
                    <a:p>
                      <a:r>
                        <a:rPr lang="en-US" b="0" baseline="0" dirty="0" smtClean="0"/>
                        <a:t>Ambassadors took over all campus tours, participated in high school visits, and screening students in line for admissions and financial aid.</a:t>
                      </a:r>
                    </a:p>
                    <a:p>
                      <a:endParaRPr lang="en-US" sz="800" b="0" baseline="0" dirty="0" smtClean="0"/>
                    </a:p>
                    <a:p>
                      <a:r>
                        <a:rPr lang="en-US" b="0" baseline="0" dirty="0" smtClean="0"/>
                        <a:t>3SP/Student Equity Council begins comprehensive discussions to integrate categorical resources towards program plan goals.</a:t>
                      </a:r>
                      <a:endParaRPr lang="en-US" b="0" dirty="0"/>
                    </a:p>
                  </a:txBody>
                  <a:tcPr/>
                </a:tc>
              </a:tr>
              <a:tr h="72765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2015-16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Hired Director, Student Success and Equity,</a:t>
                      </a:r>
                      <a:r>
                        <a:rPr lang="en-US" baseline="0" dirty="0" smtClean="0"/>
                        <a:t> expand </a:t>
                      </a:r>
                      <a:r>
                        <a:rPr lang="en-US" baseline="0" smtClean="0"/>
                        <a:t>ambassadors to </a:t>
                      </a:r>
                      <a:r>
                        <a:rPr lang="en-US" baseline="0" dirty="0" smtClean="0"/>
                        <a:t>12, and post new Manager, Outreach position.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5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5400" dirty="0" smtClean="0">
                <a:latin typeface="Adobe Gothic Std B" pitchFamily="34" charset="-128"/>
                <a:ea typeface="Adobe Gothic Std B" pitchFamily="34" charset="-128"/>
              </a:rPr>
              <a:t>Questions</a:t>
            </a:r>
            <a:endParaRPr lang="en-US" sz="54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5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7620000" cy="1295400"/>
          </a:xfrm>
        </p:spPr>
        <p:txBody>
          <a:bodyPr>
            <a:normAutofit fontScale="90000"/>
          </a:bodyPr>
          <a:lstStyle/>
          <a:p>
            <a:pPr algn="l">
              <a:lnSpc>
                <a:spcPts val="4000"/>
              </a:lnSpc>
              <a:spcBef>
                <a:spcPts val="0"/>
              </a:spcBef>
            </a:pPr>
            <a:r>
              <a:rPr lang="en-US" dirty="0" smtClean="0"/>
              <a:t>        </a:t>
            </a:r>
            <a:r>
              <a:rPr lang="en-US" sz="4000" dirty="0" smtClean="0"/>
              <a:t>Palomar College  </a:t>
            </a:r>
            <a:br>
              <a:rPr lang="en-US" sz="4000" dirty="0" smtClean="0"/>
            </a:br>
            <a:r>
              <a:rPr lang="en-US" sz="4000" dirty="0" smtClean="0"/>
              <a:t>                           </a:t>
            </a:r>
            <a:r>
              <a:rPr lang="en-US" sz="4000" dirty="0" err="1" smtClean="0"/>
              <a:t>College</a:t>
            </a:r>
            <a:r>
              <a:rPr lang="en-US" sz="4000" dirty="0" smtClean="0"/>
              <a:t> of San Mateo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 tale of two college outreach stories</a:t>
            </a:r>
          </a:p>
          <a:p>
            <a:r>
              <a:rPr lang="en-US" dirty="0" smtClean="0"/>
              <a:t>One North and One South</a:t>
            </a:r>
          </a:p>
          <a:p>
            <a:endParaRPr lang="en-US" dirty="0"/>
          </a:p>
        </p:txBody>
      </p:sp>
      <p:pic>
        <p:nvPicPr>
          <p:cNvPr id="5" name="Picture 4" descr="http://collegeofsanmateo.edu/outreach/images/slideshow/Slide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4191000" cy="139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Lgropen\AppData\Local\Microsoft\Windows\Temporary Internet Files\Content.Outlook\LK62WST2\student ambassadors - threesome_GI_6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39" y="3444000"/>
            <a:ext cx="1857461" cy="280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800" dirty="0" smtClean="0"/>
              <a:t>The Overview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44963"/>
          </a:xfrm>
        </p:spPr>
        <p:txBody>
          <a:bodyPr/>
          <a:lstStyle/>
          <a:p>
            <a:r>
              <a:rPr lang="en-US" dirty="0" smtClean="0"/>
              <a:t>The Community College Paradigm</a:t>
            </a:r>
          </a:p>
          <a:p>
            <a:r>
              <a:rPr lang="en-US" dirty="0" smtClean="0"/>
              <a:t>The Challenges</a:t>
            </a:r>
          </a:p>
          <a:p>
            <a:r>
              <a:rPr lang="en-US" dirty="0" smtClean="0"/>
              <a:t>Centralized vs Decentralized</a:t>
            </a:r>
          </a:p>
          <a:p>
            <a:r>
              <a:rPr lang="en-US" dirty="0" smtClean="0"/>
              <a:t>The Opportunity</a:t>
            </a:r>
          </a:p>
          <a:p>
            <a:r>
              <a:rPr lang="en-US" dirty="0" smtClean="0"/>
              <a:t>The Vision</a:t>
            </a:r>
          </a:p>
          <a:p>
            <a:r>
              <a:rPr lang="en-US" dirty="0" smtClean="0"/>
              <a:t>Implementing the Plan</a:t>
            </a:r>
          </a:p>
          <a:p>
            <a:endParaRPr lang="en-US" dirty="0" smtClean="0"/>
          </a:p>
        </p:txBody>
      </p:sp>
      <p:pic>
        <p:nvPicPr>
          <p:cNvPr id="1026" name="Picture 2" descr="C:\Users\Lgropen\AppData\Local\Microsoft\Windows\Temporary Internet Files\Content.Outlook\LK62WST2\student union from HS horizontal_0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4495800"/>
            <a:ext cx="4775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Starting Point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nip Same Side Corner Rectangle 6"/>
          <p:cNvSpPr/>
          <p:nvPr/>
        </p:nvSpPr>
        <p:spPr>
          <a:xfrm>
            <a:off x="838200" y="2590800"/>
            <a:ext cx="3276600" cy="29718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35446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Institutional Marketing</a:t>
            </a:r>
            <a:endParaRPr lang="en-US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94" y="2590800"/>
            <a:ext cx="396750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1200" y="3200400"/>
            <a:ext cx="1905000" cy="1524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Multiple Outreach Activities Throughout the College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66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Challenges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Large and geographically expansive district</a:t>
            </a:r>
          </a:p>
          <a:p>
            <a:r>
              <a:rPr lang="en-US" dirty="0" smtClean="0"/>
              <a:t>Reduction in community communications outlets</a:t>
            </a:r>
          </a:p>
          <a:p>
            <a:r>
              <a:rPr lang="en-US" dirty="0" smtClean="0"/>
              <a:t>Increase in competition</a:t>
            </a:r>
          </a:p>
          <a:p>
            <a:r>
              <a:rPr lang="en-US" dirty="0" smtClean="0"/>
              <a:t>Inconsistent branding</a:t>
            </a:r>
          </a:p>
          <a:p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restrictions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Activities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Market Research</a:t>
            </a:r>
          </a:p>
          <a:p>
            <a:r>
              <a:rPr lang="en-US" dirty="0" smtClean="0"/>
              <a:t>Audit Activities – 3SP</a:t>
            </a:r>
          </a:p>
          <a:p>
            <a:r>
              <a:rPr lang="en-US" dirty="0" smtClean="0"/>
              <a:t>Identified and Planned Staffing Needs</a:t>
            </a:r>
          </a:p>
          <a:p>
            <a:r>
              <a:rPr lang="en-US" dirty="0"/>
              <a:t>Collaboration and </a:t>
            </a:r>
            <a:r>
              <a:rPr lang="en-US" dirty="0" smtClean="0"/>
              <a:t>Integration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C:\Users\Lgropen\AppData\Local\Microsoft\Windows\Temporary Internet Files\Content.Outlook\LK62WST2\first year exper_1235 wide for 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36979"/>
            <a:ext cx="5496560" cy="17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New Model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flipV="1">
            <a:off x="2667000" y="2057400"/>
            <a:ext cx="3886200" cy="21336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27794" y="4422749"/>
            <a:ext cx="2715806" cy="15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2590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Marketing</a:t>
            </a: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Outreach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4964668"/>
            <a:ext cx="1752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sz="4400" dirty="0" smtClean="0"/>
              <a:t>Implementing the Plan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Community Outreach</a:t>
            </a:r>
          </a:p>
          <a:p>
            <a:r>
              <a:rPr lang="en-US" dirty="0" smtClean="0"/>
              <a:t>Cohesive Branding</a:t>
            </a:r>
          </a:p>
          <a:p>
            <a:r>
              <a:rPr lang="en-US" dirty="0" smtClean="0"/>
              <a:t>Student Ambassadors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Lgropen\AppData\Local\Microsoft\Windows\Temporary Internet Files\Content.Outlook\LK62WST2\Student Ambassadors Spring2015_1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895600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400" dirty="0" smtClean="0"/>
              <a:t>Success Story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College of San Mateo</a:t>
            </a:r>
          </a:p>
          <a:p>
            <a:r>
              <a:rPr lang="en-US" dirty="0" smtClean="0"/>
              <a:t>Complete Integration</a:t>
            </a:r>
          </a:p>
          <a:p>
            <a:r>
              <a:rPr lang="en-US" dirty="0" smtClean="0"/>
              <a:t>Outreach Resides in Marketing</a:t>
            </a:r>
          </a:p>
          <a:p>
            <a:r>
              <a:rPr lang="en-US" dirty="0" smtClean="0"/>
              <a:t>Supported from the President’s Office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244" y="4038600"/>
            <a:ext cx="3201521" cy="213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1859</TotalTime>
  <Words>645</Words>
  <Application>Microsoft Office PowerPoint</Application>
  <PresentationFormat>On-screen Show (4:3)</PresentationFormat>
  <Paragraphs>114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Collaboration and Integration of College Marketing &amp; Outreach “A Tale of Two Colleges”</vt:lpstr>
      <vt:lpstr>        Palomar College                              College of San Mateo</vt:lpstr>
      <vt:lpstr>The Overview</vt:lpstr>
      <vt:lpstr>The Starting Point</vt:lpstr>
      <vt:lpstr>The Challenges</vt:lpstr>
      <vt:lpstr>Activities</vt:lpstr>
      <vt:lpstr>The New Model</vt:lpstr>
      <vt:lpstr>Implementing the Plan</vt:lpstr>
      <vt:lpstr>Success Story</vt:lpstr>
      <vt:lpstr>PowerPoint Presentation</vt:lpstr>
      <vt:lpstr>PowerPoint Presentation</vt:lpstr>
      <vt:lpstr>PowerPoint Presentation</vt:lpstr>
    </vt:vector>
  </TitlesOfParts>
  <Company>Palomar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Inverting the Model Integration of College Marketing &amp; Outreach</dc:title>
  <dc:creator>Administrator</dc:creator>
  <cp:lastModifiedBy>Administrator</cp:lastModifiedBy>
  <cp:revision>64</cp:revision>
  <cp:lastPrinted>2015-08-19T19:33:53Z</cp:lastPrinted>
  <dcterms:created xsi:type="dcterms:W3CDTF">2015-08-18T19:07:07Z</dcterms:created>
  <dcterms:modified xsi:type="dcterms:W3CDTF">2015-08-20T23:14:37Z</dcterms:modified>
</cp:coreProperties>
</file>