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7" r:id="rId2"/>
    <p:sldId id="317" r:id="rId3"/>
    <p:sldId id="318" r:id="rId4"/>
    <p:sldId id="315" r:id="rId5"/>
    <p:sldId id="319" r:id="rId6"/>
    <p:sldId id="320" r:id="rId7"/>
    <p:sldId id="321" r:id="rId8"/>
    <p:sldId id="309" r:id="rId9"/>
    <p:sldId id="316" r:id="rId10"/>
    <p:sldId id="322" r:id="rId11"/>
    <p:sldId id="323" r:id="rId12"/>
    <p:sldId id="324" r:id="rId13"/>
    <p:sldId id="325" r:id="rId14"/>
    <p:sldId id="326" r:id="rId15"/>
    <p:sldId id="327" r:id="rId16"/>
    <p:sldId id="328" r:id="rId17"/>
    <p:sldId id="274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94660"/>
  </p:normalViewPr>
  <p:slideViewPr>
    <p:cSldViewPr>
      <p:cViewPr varScale="1">
        <p:scale>
          <a:sx n="73" d="100"/>
          <a:sy n="73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489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489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7BAB2C-D86E-4980-981B-D59397FE1547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30"/>
            <a:ext cx="3038475" cy="4648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930"/>
            <a:ext cx="3038475" cy="4648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3EF71A-9E20-4521-9110-0F5712997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263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744" tIns="46872" rIns="93744" bIns="4687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744" tIns="46872" rIns="93744" bIns="46872" rtlCol="0"/>
          <a:lstStyle>
            <a:lvl1pPr algn="r">
              <a:defRPr sz="1200"/>
            </a:lvl1pPr>
          </a:lstStyle>
          <a:p>
            <a:fld id="{5A2A0DE6-9D7E-42B8-B0DD-3F5A73D6BBA0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696913"/>
            <a:ext cx="4651375" cy="34877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744" tIns="46872" rIns="93744" bIns="4687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744" tIns="46872" rIns="93744" bIns="4687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744" tIns="46872" rIns="93744" bIns="4687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744" tIns="46872" rIns="93744" bIns="46872" rtlCol="0" anchor="b"/>
          <a:lstStyle>
            <a:lvl1pPr algn="r">
              <a:defRPr sz="1200"/>
            </a:lvl1pPr>
          </a:lstStyle>
          <a:p>
            <a:fld id="{3D0B65F9-2CFB-4322-8E1C-CA470D294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947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67CFAF-283C-4301-98EC-D1A839354DF1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949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5CB2FFC-1332-49DE-85A8-EE08A7DB4148}" type="slidenum">
              <a:rPr lang="en-US" altLang="en-US">
                <a:solidFill>
                  <a:srgbClr val="000000"/>
                </a:solidFill>
              </a:rPr>
              <a:pPr/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944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8B9BA-B209-4957-BB4E-08932B6A745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8/21/2015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326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59688-1C7E-4641-9CA5-B39225E52F7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8/21/2015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5060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C60B2-DB02-4CD5-851C-2787F7B5993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8/21/2015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3378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76200" y="-57859"/>
            <a:ext cx="9296399" cy="69737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4ED3C-791F-4DEB-B750-58CCA31959A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8/21/2015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166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chemeClr val="tx1"/>
          </a:solidFill>
          <a:latin typeface="Calibri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baseline="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extranet.cccco.edu/Divisions/InstitutionalEffectiveness.aspx" TargetMode="External"/><Relationship Id="rId7" Type="http://schemas.openxmlformats.org/officeDocument/2006/relationships/hyperlink" Target="http://www.canyons.edu/IEPI" TargetMode="External"/><Relationship Id="rId2" Type="http://schemas.openxmlformats.org/officeDocument/2006/relationships/hyperlink" Target="mailto:ttena@cccco.ed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atthew@mcleeconsulting.com" TargetMode="External"/><Relationship Id="rId5" Type="http://schemas.openxmlformats.org/officeDocument/2006/relationships/hyperlink" Target="mailto:barry.gribbons@canyons.edu" TargetMode="External"/><Relationship Id="rId4" Type="http://schemas.openxmlformats.org/officeDocument/2006/relationships/hyperlink" Target="mailto:psteenhausen@cccco.ed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143000"/>
            <a:ext cx="8534400" cy="1470025"/>
          </a:xfrm>
        </p:spPr>
        <p:txBody>
          <a:bodyPr>
            <a:noAutofit/>
          </a:bodyPr>
          <a:lstStyle/>
          <a:p>
            <a:pPr algn="r"/>
            <a:r>
              <a:rPr lang="en-US" sz="3200" dirty="0" smtClean="0"/>
              <a:t>Institutional Effectiveness Partnership Initiative and Enrollment Management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2743200"/>
            <a:ext cx="8534400" cy="2057400"/>
          </a:xfrm>
        </p:spPr>
        <p:txBody>
          <a:bodyPr>
            <a:normAutofit/>
          </a:bodyPr>
          <a:lstStyle/>
          <a:p>
            <a:pPr algn="r"/>
            <a:endParaRPr lang="en-US" sz="800" dirty="0"/>
          </a:p>
          <a:p>
            <a:pPr algn="r"/>
            <a:r>
              <a:rPr lang="en-US" sz="1900" dirty="0" smtClean="0">
                <a:solidFill>
                  <a:schemeClr val="tx1"/>
                </a:solidFill>
              </a:rPr>
              <a:t>Presented </a:t>
            </a:r>
            <a:r>
              <a:rPr lang="en-US" sz="1900" dirty="0">
                <a:solidFill>
                  <a:schemeClr val="tx1"/>
                </a:solidFill>
              </a:rPr>
              <a:t>by:</a:t>
            </a:r>
          </a:p>
          <a:p>
            <a:pPr algn="r"/>
            <a:r>
              <a:rPr lang="en-US" sz="1900" dirty="0" smtClean="0">
                <a:solidFill>
                  <a:schemeClr val="tx1"/>
                </a:solidFill>
              </a:rPr>
              <a:t>Theresa Tena, Vice Chancellor, California Community College Chancellor’s Office</a:t>
            </a:r>
          </a:p>
          <a:p>
            <a:pPr algn="r"/>
            <a:r>
              <a:rPr lang="en-US" sz="1900" dirty="0" smtClean="0">
                <a:solidFill>
                  <a:schemeClr val="tx1"/>
                </a:solidFill>
              </a:rPr>
              <a:t>Paul Steenhausen, Executive Director, Success Center for CCC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82590" y="5257800"/>
            <a:ext cx="10052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prstClr val="black"/>
                </a:solidFill>
              </a:rPr>
              <a:t>August </a:t>
            </a:r>
            <a:r>
              <a:rPr lang="en-US" sz="1200" dirty="0">
                <a:solidFill>
                  <a:prstClr val="black"/>
                </a:solidFill>
              </a:rPr>
              <a:t>2015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315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534400" cy="1020762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/>
              <a:t>How Are the Partnership </a:t>
            </a:r>
            <a:r>
              <a:rPr lang="en-US" sz="3200" dirty="0"/>
              <a:t>Resource </a:t>
            </a:r>
            <a:r>
              <a:rPr lang="en-US" sz="3200" dirty="0" smtClean="0"/>
              <a:t>Team (Technical Assistance Team) Visits Structured?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/>
              <a:t>Not Just </a:t>
            </a:r>
            <a:r>
              <a:rPr lang="en-US" sz="2800" dirty="0" smtClean="0"/>
              <a:t>a Single </a:t>
            </a:r>
            <a:r>
              <a:rPr lang="en-US" sz="2800" dirty="0"/>
              <a:t>Visit: </a:t>
            </a:r>
            <a:r>
              <a:rPr lang="en-US" sz="2800" dirty="0" smtClean="0"/>
              <a:t>Each Team </a:t>
            </a:r>
            <a:r>
              <a:rPr lang="en-US" sz="2800" dirty="0"/>
              <a:t>Commits to 3 Visits or </a:t>
            </a:r>
            <a:r>
              <a:rPr lang="en-US" sz="2800" dirty="0" smtClean="0"/>
              <a:t>More As Needed</a:t>
            </a:r>
          </a:p>
          <a:p>
            <a:r>
              <a:rPr lang="en-US" sz="2800" dirty="0" smtClean="0"/>
              <a:t>The Visits are Designed to:</a:t>
            </a:r>
            <a:endParaRPr lang="en-US" sz="28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Understand </a:t>
            </a:r>
            <a:r>
              <a:rPr lang="en-US" dirty="0" smtClean="0"/>
              <a:t>Issues and Identify Scope </a:t>
            </a:r>
            <a:r>
              <a:rPr lang="en-US" dirty="0"/>
              <a:t>of Support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Develop Ideas </a:t>
            </a:r>
            <a:r>
              <a:rPr lang="en-US" dirty="0"/>
              <a:t>for </a:t>
            </a:r>
            <a:r>
              <a:rPr lang="en-US" dirty="0" smtClean="0"/>
              <a:t>College’s Innovation and Effectiveness Plan in Various Areas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Provide Follow </a:t>
            </a:r>
            <a:r>
              <a:rPr lang="en-US" dirty="0"/>
              <a:t>Up Support As </a:t>
            </a:r>
            <a:r>
              <a:rPr lang="en-US" dirty="0" smtClean="0"/>
              <a:t>Needed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45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Partnership Resource Teams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80010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Grants </a:t>
            </a:r>
            <a:r>
              <a:rPr lang="en-US" sz="2800" dirty="0"/>
              <a:t>of Up to $150,000 as Seed Money to Expedite </a:t>
            </a:r>
            <a:r>
              <a:rPr lang="en-US" sz="2800" dirty="0" smtClean="0"/>
              <a:t>Implementation of College’s Innovation and Effectiveness Plan (Available Until Funds Run Out)</a:t>
            </a:r>
          </a:p>
          <a:p>
            <a:r>
              <a:rPr lang="en-US" sz="2800" dirty="0" smtClean="0"/>
              <a:t>College CEO Completes </a:t>
            </a:r>
            <a:r>
              <a:rPr lang="en-US" sz="2800" dirty="0"/>
              <a:t>Short </a:t>
            </a:r>
            <a:r>
              <a:rPr lang="en-US" sz="2800" dirty="0" smtClean="0"/>
              <a:t>Letter of Interest</a:t>
            </a:r>
          </a:p>
          <a:p>
            <a:r>
              <a:rPr lang="en-US" sz="2800" dirty="0" smtClean="0"/>
              <a:t>Team </a:t>
            </a:r>
            <a:r>
              <a:rPr lang="en-US" sz="2800" dirty="0"/>
              <a:t>Visits </a:t>
            </a:r>
            <a:r>
              <a:rPr lang="en-US" sz="2800" dirty="0" smtClean="0"/>
              <a:t>Started </a:t>
            </a:r>
            <a:r>
              <a:rPr lang="en-US" sz="2800" dirty="0"/>
              <a:t>in </a:t>
            </a:r>
            <a:r>
              <a:rPr lang="en-US" sz="2800" dirty="0" smtClean="0"/>
              <a:t>May and June 2015. </a:t>
            </a:r>
          </a:p>
          <a:p>
            <a:pPr lvl="1"/>
            <a:r>
              <a:rPr lang="en-US" dirty="0" smtClean="0"/>
              <a:t>All Eight Colleges Visited Cited Enrollment Management as an Area of Focus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093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Sample of Needs Identified by Colleges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r>
              <a:rPr lang="en-US" dirty="0" smtClean="0"/>
              <a:t>More Coordination/Integration Across Program Areas</a:t>
            </a:r>
          </a:p>
          <a:p>
            <a:r>
              <a:rPr lang="en-US" dirty="0" smtClean="0"/>
              <a:t>Less Reliance on Historical Course Scheduling; More Reliance on Data-Based Decision-making</a:t>
            </a:r>
          </a:p>
          <a:p>
            <a:r>
              <a:rPr lang="en-US" dirty="0" smtClean="0"/>
              <a:t>Better Data Integrity and Timeliness</a:t>
            </a:r>
          </a:p>
          <a:p>
            <a:r>
              <a:rPr lang="en-US" dirty="0"/>
              <a:t>More Effective Outreach and Marketing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1120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Sample of Issues Identified by Colleges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2672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Knowing “When </a:t>
            </a:r>
            <a:r>
              <a:rPr lang="en-US" dirty="0"/>
              <a:t>to Hold Them, When to Fold Them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Restoration/Preservation of Institutional Memory Around Enrollment Management</a:t>
            </a:r>
          </a:p>
          <a:p>
            <a:r>
              <a:rPr lang="en-US" dirty="0" smtClean="0"/>
              <a:t>Need to Clarify College’s Strategic Plan to Inform/Drive Enrollment Management Approach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8734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Next Steps for IEPI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4267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2015-16 Budget provided a significant augmentation ($2.5 M to $17.5 M</a:t>
            </a:r>
            <a:r>
              <a:rPr lang="en-US" dirty="0" smtClean="0"/>
              <a:t>) for IEPI. </a:t>
            </a:r>
            <a:r>
              <a:rPr lang="en-US" dirty="0" smtClean="0"/>
              <a:t>Chancellor’s Office </a:t>
            </a:r>
            <a:r>
              <a:rPr lang="en-US" dirty="0" smtClean="0"/>
              <a:t>received total of </a:t>
            </a:r>
            <a:r>
              <a:rPr lang="en-US" dirty="0" smtClean="0"/>
              <a:t>6 new staff</a:t>
            </a:r>
          </a:p>
          <a:p>
            <a:r>
              <a:rPr lang="en-US" dirty="0" smtClean="0"/>
              <a:t>Board of Governors to act on 2015-16 IEPI goals framework at November 2015 meeting</a:t>
            </a:r>
          </a:p>
          <a:p>
            <a:r>
              <a:rPr lang="en-US" dirty="0" smtClean="0"/>
              <a:t>Roll out of IEPI Strategic Communications— </a:t>
            </a:r>
            <a:r>
              <a:rPr lang="en-US" dirty="0"/>
              <a:t>E</a:t>
            </a:r>
            <a:r>
              <a:rPr lang="en-US" dirty="0" smtClean="0"/>
              <a:t>nsure colleges/districts and external audiences understand </a:t>
            </a:r>
            <a:r>
              <a:rPr lang="en-US" dirty="0" smtClean="0"/>
              <a:t>value </a:t>
            </a:r>
            <a:r>
              <a:rPr lang="en-US" dirty="0" smtClean="0"/>
              <a:t>and benefits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686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Next Steps for </a:t>
            </a:r>
            <a:r>
              <a:rPr lang="en-US" dirty="0" smtClean="0"/>
              <a:t>IEPI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267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</a:t>
            </a:r>
            <a:r>
              <a:rPr lang="en-US" dirty="0" smtClean="0"/>
              <a:t>eceived $3 M for portion of grant administered via partner College of the Canyons</a:t>
            </a:r>
          </a:p>
          <a:p>
            <a:r>
              <a:rPr lang="en-US" dirty="0" smtClean="0"/>
              <a:t>Will Allow Partnership Resource Teams to increase from 8 in Spring 2015 to roughly 20 </a:t>
            </a:r>
            <a:r>
              <a:rPr lang="en-US" dirty="0" smtClean="0"/>
              <a:t>new college visits </a:t>
            </a:r>
            <a:r>
              <a:rPr lang="en-US" dirty="0" smtClean="0"/>
              <a:t>in Fall 2015</a:t>
            </a:r>
          </a:p>
          <a:p>
            <a:r>
              <a:rPr lang="en-US" dirty="0" smtClean="0"/>
              <a:t>Intent to e</a:t>
            </a:r>
            <a:r>
              <a:rPr lang="en-US" dirty="0" smtClean="0"/>
              <a:t>stablish </a:t>
            </a:r>
            <a:r>
              <a:rPr lang="en-US" dirty="0" smtClean="0"/>
              <a:t>a VOLUNTARY Community of Practice focused on colleges/districts visited by </a:t>
            </a:r>
            <a:r>
              <a:rPr lang="en-US" dirty="0" smtClean="0"/>
              <a:t>Teams</a:t>
            </a:r>
            <a:r>
              <a:rPr lang="en-US" dirty="0" smtClean="0"/>
              <a:t>. Goal </a:t>
            </a:r>
            <a:r>
              <a:rPr lang="en-US" dirty="0" smtClean="0"/>
              <a:t>to </a:t>
            </a:r>
            <a:r>
              <a:rPr lang="en-US" dirty="0" smtClean="0"/>
              <a:t>have </a:t>
            </a:r>
            <a:r>
              <a:rPr lang="en-US" dirty="0" smtClean="0"/>
              <a:t>first multi-day cohort in Spring 2016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9173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Next Steps for IEPI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4267200"/>
          </a:xfrm>
        </p:spPr>
        <p:txBody>
          <a:bodyPr>
            <a:normAutofit fontScale="92500"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3200" dirty="0" smtClean="0"/>
              <a:t>$12 M to </a:t>
            </a:r>
            <a:r>
              <a:rPr lang="en-US" sz="3200" dirty="0" smtClean="0"/>
              <a:t>identify</a:t>
            </a:r>
            <a:r>
              <a:rPr lang="en-US" sz="3200" dirty="0" smtClean="0"/>
              <a:t> </a:t>
            </a:r>
            <a:r>
              <a:rPr lang="en-US" sz="3200" dirty="0"/>
              <a:t>and disseminate effective </a:t>
            </a:r>
            <a:r>
              <a:rPr lang="en-US" sz="3200" dirty="0" smtClean="0"/>
              <a:t>practices—Board of Governors </a:t>
            </a:r>
            <a:r>
              <a:rPr lang="en-US" sz="3200" dirty="0" smtClean="0"/>
              <a:t>to award RFA </a:t>
            </a:r>
            <a:r>
              <a:rPr lang="en-US" sz="3200" dirty="0" smtClean="0"/>
              <a:t>at November </a:t>
            </a:r>
            <a:r>
              <a:rPr lang="en-US" sz="3200" dirty="0" smtClean="0"/>
              <a:t>2015 </a:t>
            </a:r>
            <a:r>
              <a:rPr lang="en-US" sz="3200" dirty="0" smtClean="0"/>
              <a:t>meeting</a:t>
            </a:r>
          </a:p>
          <a:p>
            <a:pPr marL="742950" lvl="2" indent="-342900"/>
            <a:r>
              <a:rPr lang="en-US" sz="2800" dirty="0" smtClean="0"/>
              <a:t>Develop content/materials</a:t>
            </a:r>
          </a:p>
          <a:p>
            <a:pPr marL="742950" lvl="2" indent="-342900"/>
            <a:r>
              <a:rPr lang="en-US" sz="2800" dirty="0" smtClean="0"/>
              <a:t>Dedicated </a:t>
            </a:r>
            <a:r>
              <a:rPr lang="en-US" sz="2800" dirty="0" smtClean="0"/>
              <a:t>staff to develop content and coordinate the activity</a:t>
            </a:r>
          </a:p>
          <a:p>
            <a:pPr marL="742950" lvl="2" indent="-342900"/>
            <a:r>
              <a:rPr lang="en-US" sz="2800" dirty="0" smtClean="0"/>
              <a:t>Resources to disseminate </a:t>
            </a:r>
            <a:r>
              <a:rPr lang="en-US" sz="2800" dirty="0" smtClean="0"/>
              <a:t>content—in </a:t>
            </a:r>
            <a:r>
              <a:rPr lang="en-US" sz="2800" dirty="0" smtClean="0"/>
              <a:t>person, </a:t>
            </a:r>
            <a:r>
              <a:rPr lang="en-US" sz="2800" dirty="0" smtClean="0"/>
              <a:t>online</a:t>
            </a:r>
            <a:r>
              <a:rPr lang="en-US" sz="2800" dirty="0" smtClean="0"/>
              <a:t>, regional</a:t>
            </a:r>
          </a:p>
          <a:p>
            <a:pPr marL="742950" lvl="2" indent="-342900"/>
            <a:r>
              <a:rPr lang="en-US" sz="2800" dirty="0" smtClean="0"/>
              <a:t>Support the Online Clearinghouse</a:t>
            </a:r>
          </a:p>
          <a:p>
            <a:pPr marL="742950" lvl="2" indent="-342900"/>
            <a:r>
              <a:rPr lang="en-US" sz="2800" dirty="0" smtClean="0"/>
              <a:t>Evaluation of the activity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8462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Contact Information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4724401"/>
          </a:xfrm>
        </p:spPr>
        <p:txBody>
          <a:bodyPr>
            <a:normAutofit fontScale="92500" lnSpcReduction="20000"/>
          </a:bodyPr>
          <a:lstStyle/>
          <a:p>
            <a:r>
              <a:rPr lang="en-US" sz="2700" dirty="0" smtClean="0"/>
              <a:t>Theresa </a:t>
            </a:r>
            <a:r>
              <a:rPr lang="en-US" sz="2700" dirty="0" smtClean="0"/>
              <a:t>Tena VC IE, Chancellor’s Office, </a:t>
            </a:r>
            <a:r>
              <a:rPr lang="en-US" sz="2700" dirty="0" smtClean="0">
                <a:hlinkClick r:id="rId2"/>
              </a:rPr>
              <a:t>ttena@cccco.edu</a:t>
            </a:r>
            <a:r>
              <a:rPr lang="en-US" sz="2700" dirty="0" smtClean="0"/>
              <a:t>   </a:t>
            </a:r>
            <a:endParaRPr lang="en-US" sz="2700" dirty="0" smtClean="0"/>
          </a:p>
          <a:p>
            <a:r>
              <a:rPr lang="en-US" sz="2700" dirty="0" smtClean="0">
                <a:hlinkClick r:id="rId3"/>
              </a:rPr>
              <a:t>http://extranet.cccco.edu/Divisions/InstitutionalEffectiveness.aspx</a:t>
            </a:r>
            <a:endParaRPr lang="en-US" sz="2700" dirty="0" smtClean="0"/>
          </a:p>
          <a:p>
            <a:r>
              <a:rPr lang="en-US" sz="2700" dirty="0" smtClean="0"/>
              <a:t>Dr</a:t>
            </a:r>
            <a:r>
              <a:rPr lang="en-US" sz="2700" dirty="0"/>
              <a:t>. Paul Steenhausen, </a:t>
            </a:r>
            <a:r>
              <a:rPr lang="en-US" sz="2700" dirty="0" smtClean="0"/>
              <a:t>Exec Director, </a:t>
            </a:r>
            <a:r>
              <a:rPr lang="en-US" sz="2700" dirty="0"/>
              <a:t>Success </a:t>
            </a:r>
            <a:r>
              <a:rPr lang="en-US" sz="2700" dirty="0" smtClean="0"/>
              <a:t>Center </a:t>
            </a:r>
            <a:r>
              <a:rPr lang="en-US" sz="2700" dirty="0" smtClean="0">
                <a:hlinkClick r:id="rId4"/>
              </a:rPr>
              <a:t>psteenhausen@cccco.edu</a:t>
            </a:r>
            <a:r>
              <a:rPr lang="en-US" sz="2700" dirty="0" smtClean="0"/>
              <a:t>  </a:t>
            </a:r>
            <a:endParaRPr lang="en-US" sz="2700" dirty="0" smtClean="0"/>
          </a:p>
          <a:p>
            <a:r>
              <a:rPr lang="en-US" sz="2700" dirty="0"/>
              <a:t>Dr. Barry </a:t>
            </a:r>
            <a:r>
              <a:rPr lang="en-US" sz="2700" dirty="0" err="1"/>
              <a:t>Gribbons</a:t>
            </a:r>
            <a:r>
              <a:rPr lang="en-US" sz="2700" dirty="0"/>
              <a:t>, Deputy Chancellor, College of the Canyons, </a:t>
            </a:r>
            <a:r>
              <a:rPr lang="en-US" sz="2700" dirty="0">
                <a:hlinkClick r:id="rId5"/>
              </a:rPr>
              <a:t>barry.gribbons@canyons.edu</a:t>
            </a:r>
            <a:endParaRPr lang="en-US" sz="2700" dirty="0"/>
          </a:p>
          <a:p>
            <a:r>
              <a:rPr lang="en-US" sz="2700" dirty="0"/>
              <a:t>Dr. Matthew Lee, IEPI Project Director, </a:t>
            </a:r>
            <a:r>
              <a:rPr lang="en-US" sz="2700" dirty="0">
                <a:hlinkClick r:id="rId6"/>
              </a:rPr>
              <a:t>matthew@mcleeconsulting.com</a:t>
            </a:r>
            <a:endParaRPr lang="en-US" sz="2700" dirty="0"/>
          </a:p>
          <a:p>
            <a:r>
              <a:rPr lang="en-US" sz="2700" dirty="0" smtClean="0">
                <a:hlinkClick r:id="rId7"/>
              </a:rPr>
              <a:t>www.canyons.edu/IEPI</a:t>
            </a:r>
            <a:endParaRPr lang="en-US" sz="2700" dirty="0" smtClean="0"/>
          </a:p>
          <a:p>
            <a:r>
              <a:rPr lang="en-US" sz="3000" b="1" dirty="0" smtClean="0"/>
              <a:t>Please Be Sure to Complete the Workshop Survey! </a:t>
            </a:r>
            <a:endParaRPr lang="en-US" sz="3000" dirty="0" smtClean="0"/>
          </a:p>
          <a:p>
            <a:pPr marL="0" indent="0">
              <a:buNone/>
            </a:pPr>
            <a:r>
              <a:rPr lang="en-US" sz="3000" dirty="0">
                <a:solidFill>
                  <a:srgbClr val="002060"/>
                </a:solidFill>
              </a:rPr>
              <a:t>https://www.surveymonkey.com/s/EnrollManage2</a:t>
            </a:r>
            <a:endParaRPr lang="en-US" sz="3000" dirty="0" smtClean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853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Institutional Effectiveness</a:t>
            </a:r>
            <a:br>
              <a:rPr lang="en-US" dirty="0"/>
            </a:br>
            <a:r>
              <a:rPr lang="en-US" dirty="0"/>
              <a:t>Partnership Initiative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3200" dirty="0" smtClean="0"/>
              <a:t>Designed t</a:t>
            </a:r>
            <a:r>
              <a:rPr lang="en-US" sz="3200" dirty="0"/>
              <a:t>o bolster community colleges’ ability to deliver outstanding educational programs and results to students by drawing on expertise within the </a:t>
            </a:r>
            <a:r>
              <a:rPr lang="en-US" sz="3200" dirty="0" smtClean="0"/>
              <a:t>system</a:t>
            </a:r>
          </a:p>
          <a:p>
            <a:r>
              <a:rPr lang="en-US" dirty="0" smtClean="0"/>
              <a:t>Funded by the Legislature</a:t>
            </a:r>
          </a:p>
          <a:p>
            <a:r>
              <a:rPr lang="en-US" dirty="0" smtClean="0"/>
              <a:t>Administered by the Chancellor’s Office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772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Institutional Effectiveness</a:t>
            </a:r>
            <a:br>
              <a:rPr lang="en-US" dirty="0"/>
            </a:br>
            <a:r>
              <a:rPr lang="en-US" dirty="0"/>
              <a:t>Partnership Initiative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58368" lvl="1" indent="-457200">
              <a:buFont typeface="Arial" panose="020B0604020202020204" pitchFamily="34" charset="0"/>
              <a:buChar char="•"/>
            </a:pPr>
            <a:r>
              <a:rPr lang="en-US" sz="3200" dirty="0"/>
              <a:t>Desired Outcomes Are </a:t>
            </a:r>
            <a:r>
              <a:rPr lang="en-US" sz="3200" dirty="0" smtClean="0"/>
              <a:t>to:</a:t>
            </a:r>
          </a:p>
          <a:p>
            <a:pPr lvl="1"/>
            <a:r>
              <a:rPr lang="en-US" sz="2800" dirty="0" smtClean="0"/>
              <a:t>Help </a:t>
            </a:r>
            <a:r>
              <a:rPr lang="en-US" sz="2800" dirty="0"/>
              <a:t>make the California Community Colleges the most effective system of higher education in the </a:t>
            </a:r>
            <a:r>
              <a:rPr lang="en-US" sz="2800" dirty="0" smtClean="0"/>
              <a:t>world</a:t>
            </a:r>
          </a:p>
          <a:p>
            <a:pPr lvl="1"/>
            <a:r>
              <a:rPr lang="en-US" sz="2800" dirty="0" smtClean="0"/>
              <a:t>Eliminate accreditation sanctions and audit findings at colleges</a:t>
            </a:r>
          </a:p>
          <a:p>
            <a:pPr lvl="1"/>
            <a:r>
              <a:rPr lang="en-US" sz="2800" dirty="0" smtClean="0"/>
              <a:t>Enhance </a:t>
            </a:r>
            <a:r>
              <a:rPr lang="en-US" sz="2800" dirty="0"/>
              <a:t>access, success, and equity for our </a:t>
            </a:r>
            <a:r>
              <a:rPr lang="en-US" sz="2800" dirty="0" smtClean="0"/>
              <a:t>students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725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638" y="381000"/>
            <a:ext cx="6383341" cy="499027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72" y="26186"/>
            <a:ext cx="8588828" cy="668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9034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4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Institutional Effectiveness </a:t>
            </a:r>
            <a:br>
              <a:rPr lang="en-US" dirty="0"/>
            </a:br>
            <a:r>
              <a:rPr lang="en-US" dirty="0"/>
              <a:t>Partnership Initiative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Executive Committee</a:t>
            </a:r>
          </a:p>
          <a:p>
            <a:pPr lvl="1"/>
            <a:r>
              <a:rPr lang="en-US" sz="2600" dirty="0" smtClean="0"/>
              <a:t>Chancellor’s Office</a:t>
            </a:r>
          </a:p>
          <a:p>
            <a:pPr lvl="1"/>
            <a:r>
              <a:rPr lang="en-US" sz="2600" dirty="0" smtClean="0"/>
              <a:t>College of the Canyons</a:t>
            </a:r>
          </a:p>
          <a:p>
            <a:pPr lvl="1"/>
            <a:r>
              <a:rPr lang="en-US" sz="2600" dirty="0" smtClean="0"/>
              <a:t>Foothill College</a:t>
            </a:r>
          </a:p>
          <a:p>
            <a:pPr lvl="1"/>
            <a:r>
              <a:rPr lang="en-US" sz="2600" dirty="0" smtClean="0"/>
              <a:t>State Academic Senate</a:t>
            </a:r>
          </a:p>
          <a:p>
            <a:pPr lvl="1"/>
            <a:r>
              <a:rPr lang="en-US" sz="2600" dirty="0" smtClean="0"/>
              <a:t>Success Center (funded by </a:t>
            </a:r>
            <a:r>
              <a:rPr lang="en-US" sz="2600" dirty="0" err="1" smtClean="0"/>
              <a:t>Kresge</a:t>
            </a:r>
            <a:r>
              <a:rPr lang="en-US" sz="2600" dirty="0" smtClean="0"/>
              <a:t> Foundation)</a:t>
            </a:r>
          </a:p>
          <a:p>
            <a:r>
              <a:rPr lang="en-US" sz="2800" dirty="0" smtClean="0"/>
              <a:t>Advisory Committee</a:t>
            </a:r>
          </a:p>
          <a:p>
            <a:pPr lvl="1"/>
            <a:r>
              <a:rPr lang="en-US" sz="2600" dirty="0" smtClean="0"/>
              <a:t>Made up of 17 statewide organizations</a:t>
            </a:r>
          </a:p>
          <a:p>
            <a:pPr lvl="1"/>
            <a:r>
              <a:rPr lang="en-US" sz="2600" dirty="0" smtClean="0"/>
              <a:t>Workgroups provide input to Executive Committee on the initiative’s three major components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935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Institutional Effectiveness </a:t>
            </a:r>
            <a:br>
              <a:rPr lang="en-US" dirty="0"/>
            </a:br>
            <a:r>
              <a:rPr lang="en-US" dirty="0"/>
              <a:t>Partnership Initiative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r>
              <a:rPr lang="en-US" dirty="0" smtClean="0"/>
              <a:t>Major Components</a:t>
            </a:r>
          </a:p>
          <a:p>
            <a:pPr lvl="1"/>
            <a:r>
              <a:rPr lang="en-US" dirty="0" smtClean="0"/>
              <a:t>Framework of Indicators and College Goals</a:t>
            </a:r>
          </a:p>
          <a:p>
            <a:pPr lvl="1"/>
            <a:r>
              <a:rPr lang="en-US" dirty="0" smtClean="0"/>
              <a:t>Technical Assistance (“Partnership Resource Teams”)</a:t>
            </a:r>
          </a:p>
          <a:p>
            <a:pPr lvl="2"/>
            <a:r>
              <a:rPr lang="en-US" sz="2600" dirty="0" smtClean="0"/>
              <a:t>Expect consultations and implementation grants available to colleges seeking to improve</a:t>
            </a:r>
          </a:p>
          <a:p>
            <a:pPr lvl="2"/>
            <a:endParaRPr lang="en-US" dirty="0"/>
          </a:p>
          <a:p>
            <a:pPr marL="914400" lvl="2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320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Institutional Effectiveness </a:t>
            </a:r>
            <a:br>
              <a:rPr lang="en-US" dirty="0"/>
            </a:br>
            <a:r>
              <a:rPr lang="en-US" dirty="0"/>
              <a:t>Partnership Initiative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Major Components</a:t>
            </a:r>
          </a:p>
          <a:p>
            <a:pPr lvl="1"/>
            <a:r>
              <a:rPr lang="en-US" dirty="0" smtClean="0"/>
              <a:t>Professional Development</a:t>
            </a:r>
          </a:p>
          <a:p>
            <a:pPr lvl="2"/>
            <a:r>
              <a:rPr lang="en-US" sz="2600" dirty="0"/>
              <a:t>Construction of online clearinghouse of effective practices, trainings, and other resources</a:t>
            </a:r>
          </a:p>
          <a:p>
            <a:pPr lvl="2"/>
            <a:r>
              <a:rPr lang="en-US" sz="2600" dirty="0"/>
              <a:t>Organize regional </a:t>
            </a:r>
            <a:r>
              <a:rPr lang="en-US" sz="2600" dirty="0" smtClean="0"/>
              <a:t>workshops and other face-to-face events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078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/>
              <a:t>What Indicators Are in the Framework?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3962400" cy="4876800"/>
          </a:xfrm>
        </p:spPr>
        <p:txBody>
          <a:bodyPr rtlCol="0">
            <a:normAutofit fontScale="47500" lnSpcReduction="2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5100" b="1" dirty="0" smtClean="0"/>
              <a:t>Student Outcomes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4400" dirty="0" smtClean="0"/>
              <a:t>Completion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4400" dirty="0" smtClean="0"/>
              <a:t>Prepared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4400" dirty="0" smtClean="0"/>
              <a:t>Unprepared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4400" dirty="0" smtClean="0"/>
              <a:t>Overall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4400" dirty="0" smtClean="0"/>
              <a:t>Remedial Rate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4400" dirty="0" smtClean="0"/>
              <a:t>Math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4400" dirty="0" smtClean="0"/>
              <a:t>English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4400" dirty="0" smtClean="0"/>
              <a:t>ESL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4400" dirty="0" smtClean="0"/>
              <a:t>CTE Completion Rate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5100" b="1" dirty="0" smtClean="0">
                <a:solidFill>
                  <a:srgbClr val="FF0000"/>
                </a:solidFill>
              </a:rPr>
              <a:t>*Course Completion Rate*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4400" dirty="0" smtClean="0"/>
              <a:t>Degrees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4400" dirty="0" smtClean="0"/>
              <a:t>Certificates</a:t>
            </a:r>
            <a:endParaRPr lang="en-US" sz="4400" dirty="0"/>
          </a:p>
          <a:p>
            <a:pPr fontAlgn="auto">
              <a:spcAft>
                <a:spcPts val="0"/>
              </a:spcAft>
              <a:defRPr/>
            </a:pPr>
            <a:r>
              <a:rPr lang="en-US" sz="4400" dirty="0"/>
              <a:t>Transfers</a:t>
            </a:r>
          </a:p>
          <a:p>
            <a:pPr fontAlgn="auto">
              <a:spcAft>
                <a:spcPts val="0"/>
              </a:spcAft>
              <a:defRPr/>
            </a:pPr>
            <a:endParaRPr lang="en-US" dirty="0" smtClean="0"/>
          </a:p>
          <a:p>
            <a:pPr lvl="1"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016500" y="1393825"/>
            <a:ext cx="3657600" cy="4525963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b="1" dirty="0" smtClean="0">
                <a:solidFill>
                  <a:prstClr val="black"/>
                </a:solidFill>
              </a:rPr>
              <a:t>Accreditation Status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600" b="1" dirty="0" smtClean="0">
                <a:solidFill>
                  <a:srgbClr val="FF0000"/>
                </a:solidFill>
              </a:rPr>
              <a:t>*Accreditation Status*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b="1" dirty="0" smtClean="0">
                <a:solidFill>
                  <a:prstClr val="black"/>
                </a:solidFill>
              </a:rPr>
              <a:t>Fiscal Viability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600" dirty="0" smtClean="0">
                <a:solidFill>
                  <a:prstClr val="black"/>
                </a:solidFill>
              </a:rPr>
              <a:t>Salary and Benefits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600" dirty="0" smtClean="0">
                <a:solidFill>
                  <a:prstClr val="black"/>
                </a:solidFill>
              </a:rPr>
              <a:t>FTES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600" dirty="0" smtClean="0">
                <a:solidFill>
                  <a:prstClr val="black"/>
                </a:solidFill>
              </a:rPr>
              <a:t>Annual Operating Excess/Deficiency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600" b="1" dirty="0" smtClean="0">
                <a:solidFill>
                  <a:srgbClr val="FF0000"/>
                </a:solidFill>
              </a:rPr>
              <a:t>*Fund Balance*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600" dirty="0" smtClean="0">
                <a:solidFill>
                  <a:prstClr val="black"/>
                </a:solidFill>
              </a:rPr>
              <a:t>Cash Balance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b="1" dirty="0" smtClean="0">
                <a:solidFill>
                  <a:prstClr val="black"/>
                </a:solidFill>
              </a:rPr>
              <a:t>State and Federal Programmatic Compliance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600" b="1" dirty="0" smtClean="0">
                <a:solidFill>
                  <a:srgbClr val="FF0000"/>
                </a:solidFill>
              </a:rPr>
              <a:t>*Overall Audit Opinion*</a:t>
            </a:r>
          </a:p>
          <a:p>
            <a:pPr lvl="1" fontAlgn="auto"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24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Indicator Framework and Enrollment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Strong Enrollment Management System Can Help Colleges Achieve Their Goals Across the Indicator Framework</a:t>
            </a:r>
          </a:p>
          <a:p>
            <a:pPr lvl="1"/>
            <a:r>
              <a:rPr lang="en-US" dirty="0" smtClean="0"/>
              <a:t>Meet Students’ Educational Needs and Boost Student Outcomes</a:t>
            </a:r>
          </a:p>
          <a:p>
            <a:pPr lvl="1"/>
            <a:r>
              <a:rPr lang="en-US" dirty="0" smtClean="0"/>
              <a:t>Meet Accreditation Standards Expectations</a:t>
            </a:r>
          </a:p>
          <a:p>
            <a:pPr lvl="1"/>
            <a:r>
              <a:rPr lang="en-US" dirty="0" smtClean="0"/>
              <a:t>Generate FTES and Operating Revenue to Stay Fiscally Sound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33874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2619</TotalTime>
  <Words>751</Words>
  <Application>Microsoft Office PowerPoint</Application>
  <PresentationFormat>On-screen Show (4:3)</PresentationFormat>
  <Paragraphs>129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1_Office Theme</vt:lpstr>
      <vt:lpstr>Institutional Effectiveness Partnership Initiative and Enrollment Management</vt:lpstr>
      <vt:lpstr>Institutional Effectiveness Partnership Initiative</vt:lpstr>
      <vt:lpstr>Institutional Effectiveness Partnership Initiative (cont.)</vt:lpstr>
      <vt:lpstr>PowerPoint Presentation</vt:lpstr>
      <vt:lpstr>Institutional Effectiveness  Partnership Initiative (cont.)</vt:lpstr>
      <vt:lpstr>Institutional Effectiveness  Partnership Initiative (cont.)</vt:lpstr>
      <vt:lpstr>Institutional Effectiveness  Partnership Initiative (cont.)</vt:lpstr>
      <vt:lpstr>What Indicators Are in the Framework?</vt:lpstr>
      <vt:lpstr>Indicator Framework and Enrollment Management</vt:lpstr>
      <vt:lpstr>How Are the Partnership Resource Team (Technical Assistance Team) Visits Structured?</vt:lpstr>
      <vt:lpstr>Partnership Resource Teams</vt:lpstr>
      <vt:lpstr>Sample of Needs Identified by Colleges</vt:lpstr>
      <vt:lpstr>Sample of Issues Identified by Colleges (cont.)</vt:lpstr>
      <vt:lpstr>Next Steps for IEPI</vt:lpstr>
      <vt:lpstr>Next Steps for IEPI (cont.)</vt:lpstr>
      <vt:lpstr>Next Steps for IEPI</vt:lpstr>
      <vt:lpstr>Contact Information  </vt:lpstr>
    </vt:vector>
  </TitlesOfParts>
  <Company>College of the Canyons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Institutional Effectiveness Partnership Initiative</dc:title>
  <dc:creator>Windows User</dc:creator>
  <cp:lastModifiedBy>Steenhausen, Paul</cp:lastModifiedBy>
  <cp:revision>109</cp:revision>
  <cp:lastPrinted>2015-05-19T00:26:09Z</cp:lastPrinted>
  <dcterms:created xsi:type="dcterms:W3CDTF">2015-03-18T21:50:07Z</dcterms:created>
  <dcterms:modified xsi:type="dcterms:W3CDTF">2015-08-21T13:57:09Z</dcterms:modified>
</cp:coreProperties>
</file>