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2"/>
  </p:notesMasterIdLst>
  <p:handoutMasterIdLst>
    <p:handoutMasterId r:id="rId2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Lucida Sans Unicode" pitchFamily="34" charset="0"/>
        <a:ea typeface="+mn-ea"/>
        <a:cs typeface="Arial" charset="0"/>
      </a:defRPr>
    </a:lvl1pPr>
    <a:lvl2pPr marL="457200" algn="l" rtl="0" fontAlgn="base">
      <a:spcBef>
        <a:spcPct val="0"/>
      </a:spcBef>
      <a:spcAft>
        <a:spcPct val="0"/>
      </a:spcAft>
      <a:defRPr kern="1200">
        <a:solidFill>
          <a:schemeClr val="tx1"/>
        </a:solidFill>
        <a:latin typeface="Lucida Sans Unicode" pitchFamily="34" charset="0"/>
        <a:ea typeface="+mn-ea"/>
        <a:cs typeface="Arial" charset="0"/>
      </a:defRPr>
    </a:lvl2pPr>
    <a:lvl3pPr marL="914400" algn="l" rtl="0" fontAlgn="base">
      <a:spcBef>
        <a:spcPct val="0"/>
      </a:spcBef>
      <a:spcAft>
        <a:spcPct val="0"/>
      </a:spcAft>
      <a:defRPr kern="1200">
        <a:solidFill>
          <a:schemeClr val="tx1"/>
        </a:solidFill>
        <a:latin typeface="Lucida Sans Unicode" pitchFamily="34" charset="0"/>
        <a:ea typeface="+mn-ea"/>
        <a:cs typeface="Arial" charset="0"/>
      </a:defRPr>
    </a:lvl3pPr>
    <a:lvl4pPr marL="1371600" algn="l" rtl="0" fontAlgn="base">
      <a:spcBef>
        <a:spcPct val="0"/>
      </a:spcBef>
      <a:spcAft>
        <a:spcPct val="0"/>
      </a:spcAft>
      <a:defRPr kern="1200">
        <a:solidFill>
          <a:schemeClr val="tx1"/>
        </a:solidFill>
        <a:latin typeface="Lucida Sans Unicode" pitchFamily="34" charset="0"/>
        <a:ea typeface="+mn-ea"/>
        <a:cs typeface="Arial" charset="0"/>
      </a:defRPr>
    </a:lvl4pPr>
    <a:lvl5pPr marL="1828800" algn="l" rtl="0" fontAlgn="base">
      <a:spcBef>
        <a:spcPct val="0"/>
      </a:spcBef>
      <a:spcAft>
        <a:spcPct val="0"/>
      </a:spcAft>
      <a:defRPr kern="1200">
        <a:solidFill>
          <a:schemeClr val="tx1"/>
        </a:solidFill>
        <a:latin typeface="Lucida Sans Unicode" pitchFamily="34" charset="0"/>
        <a:ea typeface="+mn-ea"/>
        <a:cs typeface="Arial" charset="0"/>
      </a:defRPr>
    </a:lvl5pPr>
    <a:lvl6pPr marL="2286000" algn="l" defTabSz="914400" rtl="0" eaLnBrk="1" latinLnBrk="0" hangingPunct="1">
      <a:defRPr kern="1200">
        <a:solidFill>
          <a:schemeClr val="tx1"/>
        </a:solidFill>
        <a:latin typeface="Lucida Sans Unicode" pitchFamily="34" charset="0"/>
        <a:ea typeface="+mn-ea"/>
        <a:cs typeface="Arial" charset="0"/>
      </a:defRPr>
    </a:lvl6pPr>
    <a:lvl7pPr marL="2743200" algn="l" defTabSz="914400" rtl="0" eaLnBrk="1" latinLnBrk="0" hangingPunct="1">
      <a:defRPr kern="1200">
        <a:solidFill>
          <a:schemeClr val="tx1"/>
        </a:solidFill>
        <a:latin typeface="Lucida Sans Unicode" pitchFamily="34" charset="0"/>
        <a:ea typeface="+mn-ea"/>
        <a:cs typeface="Arial" charset="0"/>
      </a:defRPr>
    </a:lvl7pPr>
    <a:lvl8pPr marL="3200400" algn="l" defTabSz="914400" rtl="0" eaLnBrk="1" latinLnBrk="0" hangingPunct="1">
      <a:defRPr kern="1200">
        <a:solidFill>
          <a:schemeClr val="tx1"/>
        </a:solidFill>
        <a:latin typeface="Lucida Sans Unicode" pitchFamily="34" charset="0"/>
        <a:ea typeface="+mn-ea"/>
        <a:cs typeface="Arial" charset="0"/>
      </a:defRPr>
    </a:lvl8pPr>
    <a:lvl9pPr marL="3657600" algn="l" defTabSz="914400" rtl="0" eaLnBrk="1" latinLnBrk="0" hangingPunct="1">
      <a:defRPr kern="1200">
        <a:solidFill>
          <a:schemeClr val="tx1"/>
        </a:solidFill>
        <a:latin typeface="Lucida Sans Unicode"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582"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dirty="0">
                <a:latin typeface="+mn-lt"/>
                <a:cs typeface="+mn-cs"/>
              </a:defRPr>
            </a:lvl1pPr>
          </a:lstStyle>
          <a:p>
            <a:pPr>
              <a:defRPr/>
            </a:pPr>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a:latin typeface="+mn-lt"/>
                <a:cs typeface="+mn-cs"/>
              </a:defRPr>
            </a:lvl1pPr>
          </a:lstStyle>
          <a:p>
            <a:pPr>
              <a:defRPr/>
            </a:pPr>
            <a:fld id="{57054AED-2E4E-4E5B-87C4-0FBD2B7CD23A}" type="datetimeFigureOut">
              <a:rPr lang="en-US"/>
              <a:pPr>
                <a:defRPr/>
              </a:pPr>
              <a:t>10/17/2012</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dirty="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a:latin typeface="+mn-lt"/>
                <a:cs typeface="+mn-cs"/>
              </a:defRPr>
            </a:lvl1pPr>
          </a:lstStyle>
          <a:p>
            <a:pPr>
              <a:defRPr/>
            </a:pPr>
            <a:fld id="{9B5FBB82-5D69-410A-A7DC-B0AAD5FD505E}" type="slidenum">
              <a:rPr lang="en-US"/>
              <a:pPr>
                <a:defRPr/>
              </a:pPr>
              <a:t>‹#›</a:t>
            </a:fld>
            <a:endParaRPr lang="en-US" dirty="0"/>
          </a:p>
        </p:txBody>
      </p:sp>
    </p:spTree>
    <p:extLst>
      <p:ext uri="{BB962C8B-B14F-4D97-AF65-F5344CB8AC3E}">
        <p14:creationId xmlns:p14="http://schemas.microsoft.com/office/powerpoint/2010/main" val="3339619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66B5977E-AF22-4E15-A26A-743AE87958E7}" type="datetimeFigureOut">
              <a:rPr lang="en-US" smtClean="0"/>
              <a:t>10/17/2012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BC491015-6574-4DDB-A095-A59D46E6174A}" type="slidenum">
              <a:rPr lang="en-US" smtClean="0"/>
              <a:t>‹#›</a:t>
            </a:fld>
            <a:endParaRPr lang="en-US" dirty="0"/>
          </a:p>
        </p:txBody>
      </p:sp>
    </p:spTree>
    <p:extLst>
      <p:ext uri="{BB962C8B-B14F-4D97-AF65-F5344CB8AC3E}">
        <p14:creationId xmlns:p14="http://schemas.microsoft.com/office/powerpoint/2010/main" val="4133784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A-M</a:t>
            </a:r>
            <a:endParaRPr lang="en-US" dirty="0"/>
          </a:p>
        </p:txBody>
      </p:sp>
      <p:sp>
        <p:nvSpPr>
          <p:cNvPr id="4" name="Slide Number Placeholder 3"/>
          <p:cNvSpPr>
            <a:spLocks noGrp="1"/>
          </p:cNvSpPr>
          <p:nvPr>
            <p:ph type="sldNum" sz="quarter" idx="10"/>
          </p:nvPr>
        </p:nvSpPr>
        <p:spPr/>
        <p:txBody>
          <a:bodyPr/>
          <a:lstStyle/>
          <a:p>
            <a:fld id="{BC491015-6574-4DDB-A095-A59D46E6174A}" type="slidenum">
              <a:rPr lang="en-US" smtClean="0"/>
              <a:t>1</a:t>
            </a:fld>
            <a:endParaRPr lang="en-US" dirty="0"/>
          </a:p>
        </p:txBody>
      </p:sp>
    </p:spTree>
    <p:extLst>
      <p:ext uri="{BB962C8B-B14F-4D97-AF65-F5344CB8AC3E}">
        <p14:creationId xmlns:p14="http://schemas.microsoft.com/office/powerpoint/2010/main" val="245681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Fred</a:t>
            </a:r>
            <a:endParaRPr lang="en-US" dirty="0"/>
          </a:p>
        </p:txBody>
      </p:sp>
      <p:sp>
        <p:nvSpPr>
          <p:cNvPr id="4" name="Slide Number Placeholder 3"/>
          <p:cNvSpPr>
            <a:spLocks noGrp="1"/>
          </p:cNvSpPr>
          <p:nvPr>
            <p:ph type="sldNum" sz="quarter" idx="10"/>
          </p:nvPr>
        </p:nvSpPr>
        <p:spPr/>
        <p:txBody>
          <a:bodyPr/>
          <a:lstStyle/>
          <a:p>
            <a:fld id="{BC491015-6574-4DDB-A095-A59D46E6174A}" type="slidenum">
              <a:rPr lang="en-US" smtClean="0"/>
              <a:t>10</a:t>
            </a:fld>
            <a:endParaRPr lang="en-US" dirty="0"/>
          </a:p>
        </p:txBody>
      </p:sp>
    </p:spTree>
    <p:extLst>
      <p:ext uri="{BB962C8B-B14F-4D97-AF65-F5344CB8AC3E}">
        <p14:creationId xmlns:p14="http://schemas.microsoft.com/office/powerpoint/2010/main" val="2950198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A-M</a:t>
            </a:r>
            <a:endParaRPr lang="en-US" dirty="0"/>
          </a:p>
        </p:txBody>
      </p:sp>
      <p:sp>
        <p:nvSpPr>
          <p:cNvPr id="4" name="Slide Number Placeholder 3"/>
          <p:cNvSpPr>
            <a:spLocks noGrp="1"/>
          </p:cNvSpPr>
          <p:nvPr>
            <p:ph type="sldNum" sz="quarter" idx="10"/>
          </p:nvPr>
        </p:nvSpPr>
        <p:spPr/>
        <p:txBody>
          <a:bodyPr/>
          <a:lstStyle/>
          <a:p>
            <a:fld id="{BC491015-6574-4DDB-A095-A59D46E6174A}" type="slidenum">
              <a:rPr lang="en-US" smtClean="0"/>
              <a:t>11</a:t>
            </a:fld>
            <a:endParaRPr lang="en-US" dirty="0"/>
          </a:p>
        </p:txBody>
      </p:sp>
    </p:spTree>
    <p:extLst>
      <p:ext uri="{BB962C8B-B14F-4D97-AF65-F5344CB8AC3E}">
        <p14:creationId xmlns:p14="http://schemas.microsoft.com/office/powerpoint/2010/main" val="28310463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A-M</a:t>
            </a:r>
            <a:endParaRPr lang="en-US" dirty="0"/>
          </a:p>
        </p:txBody>
      </p:sp>
      <p:sp>
        <p:nvSpPr>
          <p:cNvPr id="4" name="Slide Number Placeholder 3"/>
          <p:cNvSpPr>
            <a:spLocks noGrp="1"/>
          </p:cNvSpPr>
          <p:nvPr>
            <p:ph type="sldNum" sz="quarter" idx="10"/>
          </p:nvPr>
        </p:nvSpPr>
        <p:spPr/>
        <p:txBody>
          <a:bodyPr/>
          <a:lstStyle/>
          <a:p>
            <a:fld id="{BC491015-6574-4DDB-A095-A59D46E6174A}" type="slidenum">
              <a:rPr lang="en-US" smtClean="0"/>
              <a:t>12</a:t>
            </a:fld>
            <a:endParaRPr lang="en-US" dirty="0"/>
          </a:p>
        </p:txBody>
      </p:sp>
    </p:spTree>
    <p:extLst>
      <p:ext uri="{BB962C8B-B14F-4D97-AF65-F5344CB8AC3E}">
        <p14:creationId xmlns:p14="http://schemas.microsoft.com/office/powerpoint/2010/main" val="38367507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A-M</a:t>
            </a:r>
            <a:endParaRPr lang="en-US" dirty="0"/>
          </a:p>
        </p:txBody>
      </p:sp>
      <p:sp>
        <p:nvSpPr>
          <p:cNvPr id="4" name="Slide Number Placeholder 3"/>
          <p:cNvSpPr>
            <a:spLocks noGrp="1"/>
          </p:cNvSpPr>
          <p:nvPr>
            <p:ph type="sldNum" sz="quarter" idx="10"/>
          </p:nvPr>
        </p:nvSpPr>
        <p:spPr/>
        <p:txBody>
          <a:bodyPr/>
          <a:lstStyle/>
          <a:p>
            <a:fld id="{BC491015-6574-4DDB-A095-A59D46E6174A}" type="slidenum">
              <a:rPr lang="en-US" smtClean="0"/>
              <a:t>13</a:t>
            </a:fld>
            <a:endParaRPr lang="en-US" dirty="0"/>
          </a:p>
        </p:txBody>
      </p:sp>
    </p:spTree>
    <p:extLst>
      <p:ext uri="{BB962C8B-B14F-4D97-AF65-F5344CB8AC3E}">
        <p14:creationId xmlns:p14="http://schemas.microsoft.com/office/powerpoint/2010/main" val="20654970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A-M</a:t>
            </a:r>
            <a:endParaRPr lang="en-US" dirty="0"/>
          </a:p>
        </p:txBody>
      </p:sp>
      <p:sp>
        <p:nvSpPr>
          <p:cNvPr id="4" name="Slide Number Placeholder 3"/>
          <p:cNvSpPr>
            <a:spLocks noGrp="1"/>
          </p:cNvSpPr>
          <p:nvPr>
            <p:ph type="sldNum" sz="quarter" idx="10"/>
          </p:nvPr>
        </p:nvSpPr>
        <p:spPr/>
        <p:txBody>
          <a:bodyPr/>
          <a:lstStyle/>
          <a:p>
            <a:fld id="{BC491015-6574-4DDB-A095-A59D46E6174A}" type="slidenum">
              <a:rPr lang="en-US" smtClean="0"/>
              <a:t>14</a:t>
            </a:fld>
            <a:endParaRPr lang="en-US" dirty="0"/>
          </a:p>
        </p:txBody>
      </p:sp>
    </p:spTree>
    <p:extLst>
      <p:ext uri="{BB962C8B-B14F-4D97-AF65-F5344CB8AC3E}">
        <p14:creationId xmlns:p14="http://schemas.microsoft.com/office/powerpoint/2010/main" val="22851229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A-M</a:t>
            </a:r>
            <a:endParaRPr lang="en-US" dirty="0"/>
          </a:p>
        </p:txBody>
      </p:sp>
      <p:sp>
        <p:nvSpPr>
          <p:cNvPr id="4" name="Slide Number Placeholder 3"/>
          <p:cNvSpPr>
            <a:spLocks noGrp="1"/>
          </p:cNvSpPr>
          <p:nvPr>
            <p:ph type="sldNum" sz="quarter" idx="10"/>
          </p:nvPr>
        </p:nvSpPr>
        <p:spPr/>
        <p:txBody>
          <a:bodyPr/>
          <a:lstStyle/>
          <a:p>
            <a:fld id="{BC491015-6574-4DDB-A095-A59D46E6174A}" type="slidenum">
              <a:rPr lang="en-US" smtClean="0"/>
              <a:t>15</a:t>
            </a:fld>
            <a:endParaRPr lang="en-US" dirty="0"/>
          </a:p>
        </p:txBody>
      </p:sp>
    </p:spTree>
    <p:extLst>
      <p:ext uri="{BB962C8B-B14F-4D97-AF65-F5344CB8AC3E}">
        <p14:creationId xmlns:p14="http://schemas.microsoft.com/office/powerpoint/2010/main" val="41574758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Fred</a:t>
            </a:r>
            <a:endParaRPr lang="en-US" dirty="0"/>
          </a:p>
        </p:txBody>
      </p:sp>
      <p:sp>
        <p:nvSpPr>
          <p:cNvPr id="4" name="Slide Number Placeholder 3"/>
          <p:cNvSpPr>
            <a:spLocks noGrp="1"/>
          </p:cNvSpPr>
          <p:nvPr>
            <p:ph type="sldNum" sz="quarter" idx="10"/>
          </p:nvPr>
        </p:nvSpPr>
        <p:spPr/>
        <p:txBody>
          <a:bodyPr/>
          <a:lstStyle/>
          <a:p>
            <a:fld id="{BC491015-6574-4DDB-A095-A59D46E6174A}" type="slidenum">
              <a:rPr lang="en-US" smtClean="0"/>
              <a:t>16</a:t>
            </a:fld>
            <a:endParaRPr lang="en-US" dirty="0"/>
          </a:p>
        </p:txBody>
      </p:sp>
    </p:spTree>
    <p:extLst>
      <p:ext uri="{BB962C8B-B14F-4D97-AF65-F5344CB8AC3E}">
        <p14:creationId xmlns:p14="http://schemas.microsoft.com/office/powerpoint/2010/main" val="37498257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Fred</a:t>
            </a:r>
            <a:endParaRPr lang="en-US" dirty="0"/>
          </a:p>
        </p:txBody>
      </p:sp>
      <p:sp>
        <p:nvSpPr>
          <p:cNvPr id="4" name="Slide Number Placeholder 3"/>
          <p:cNvSpPr>
            <a:spLocks noGrp="1"/>
          </p:cNvSpPr>
          <p:nvPr>
            <p:ph type="sldNum" sz="quarter" idx="10"/>
          </p:nvPr>
        </p:nvSpPr>
        <p:spPr/>
        <p:txBody>
          <a:bodyPr/>
          <a:lstStyle/>
          <a:p>
            <a:fld id="{BC491015-6574-4DDB-A095-A59D46E6174A}" type="slidenum">
              <a:rPr lang="en-US" smtClean="0"/>
              <a:t>17</a:t>
            </a:fld>
            <a:endParaRPr lang="en-US" dirty="0"/>
          </a:p>
        </p:txBody>
      </p:sp>
    </p:spTree>
    <p:extLst>
      <p:ext uri="{BB962C8B-B14F-4D97-AF65-F5344CB8AC3E}">
        <p14:creationId xmlns:p14="http://schemas.microsoft.com/office/powerpoint/2010/main" val="34342247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Fred</a:t>
            </a:r>
            <a:endParaRPr lang="en-US" dirty="0"/>
          </a:p>
        </p:txBody>
      </p:sp>
      <p:sp>
        <p:nvSpPr>
          <p:cNvPr id="4" name="Slide Number Placeholder 3"/>
          <p:cNvSpPr>
            <a:spLocks noGrp="1"/>
          </p:cNvSpPr>
          <p:nvPr>
            <p:ph type="sldNum" sz="quarter" idx="10"/>
          </p:nvPr>
        </p:nvSpPr>
        <p:spPr/>
        <p:txBody>
          <a:bodyPr/>
          <a:lstStyle/>
          <a:p>
            <a:fld id="{BC491015-6574-4DDB-A095-A59D46E6174A}" type="slidenum">
              <a:rPr lang="en-US" smtClean="0"/>
              <a:t>18</a:t>
            </a:fld>
            <a:endParaRPr lang="en-US" dirty="0"/>
          </a:p>
        </p:txBody>
      </p:sp>
    </p:spTree>
    <p:extLst>
      <p:ext uri="{BB962C8B-B14F-4D97-AF65-F5344CB8AC3E}">
        <p14:creationId xmlns:p14="http://schemas.microsoft.com/office/powerpoint/2010/main" val="15243098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Fred</a:t>
            </a:r>
            <a:endParaRPr lang="en-US" dirty="0"/>
          </a:p>
        </p:txBody>
      </p:sp>
      <p:sp>
        <p:nvSpPr>
          <p:cNvPr id="4" name="Slide Number Placeholder 3"/>
          <p:cNvSpPr>
            <a:spLocks noGrp="1"/>
          </p:cNvSpPr>
          <p:nvPr>
            <p:ph type="sldNum" sz="quarter" idx="10"/>
          </p:nvPr>
        </p:nvSpPr>
        <p:spPr/>
        <p:txBody>
          <a:bodyPr/>
          <a:lstStyle/>
          <a:p>
            <a:fld id="{BC491015-6574-4DDB-A095-A59D46E6174A}" type="slidenum">
              <a:rPr lang="en-US" smtClean="0"/>
              <a:t>19</a:t>
            </a:fld>
            <a:endParaRPr lang="en-US" dirty="0"/>
          </a:p>
        </p:txBody>
      </p:sp>
    </p:spTree>
    <p:extLst>
      <p:ext uri="{BB962C8B-B14F-4D97-AF65-F5344CB8AC3E}">
        <p14:creationId xmlns:p14="http://schemas.microsoft.com/office/powerpoint/2010/main" val="2151575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A-M</a:t>
            </a:r>
            <a:endParaRPr lang="en-US" dirty="0"/>
          </a:p>
        </p:txBody>
      </p:sp>
      <p:sp>
        <p:nvSpPr>
          <p:cNvPr id="4" name="Slide Number Placeholder 3"/>
          <p:cNvSpPr>
            <a:spLocks noGrp="1"/>
          </p:cNvSpPr>
          <p:nvPr>
            <p:ph type="sldNum" sz="quarter" idx="10"/>
          </p:nvPr>
        </p:nvSpPr>
        <p:spPr/>
        <p:txBody>
          <a:bodyPr/>
          <a:lstStyle/>
          <a:p>
            <a:fld id="{BC491015-6574-4DDB-A095-A59D46E6174A}" type="slidenum">
              <a:rPr lang="en-US" smtClean="0"/>
              <a:t>2</a:t>
            </a:fld>
            <a:endParaRPr lang="en-US" dirty="0"/>
          </a:p>
        </p:txBody>
      </p:sp>
    </p:spTree>
    <p:extLst>
      <p:ext uri="{BB962C8B-B14F-4D97-AF65-F5344CB8AC3E}">
        <p14:creationId xmlns:p14="http://schemas.microsoft.com/office/powerpoint/2010/main" val="13831540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a:t>
            </a:r>
            <a:endParaRPr lang="en-US" dirty="0"/>
          </a:p>
        </p:txBody>
      </p:sp>
      <p:sp>
        <p:nvSpPr>
          <p:cNvPr id="4" name="Slide Number Placeholder 3"/>
          <p:cNvSpPr>
            <a:spLocks noGrp="1"/>
          </p:cNvSpPr>
          <p:nvPr>
            <p:ph type="sldNum" sz="quarter" idx="10"/>
          </p:nvPr>
        </p:nvSpPr>
        <p:spPr/>
        <p:txBody>
          <a:bodyPr/>
          <a:lstStyle/>
          <a:p>
            <a:fld id="{BC491015-6574-4DDB-A095-A59D46E6174A}" type="slidenum">
              <a:rPr lang="en-US" smtClean="0"/>
              <a:t>20</a:t>
            </a:fld>
            <a:endParaRPr lang="en-US" dirty="0"/>
          </a:p>
        </p:txBody>
      </p:sp>
    </p:spTree>
    <p:extLst>
      <p:ext uri="{BB962C8B-B14F-4D97-AF65-F5344CB8AC3E}">
        <p14:creationId xmlns:p14="http://schemas.microsoft.com/office/powerpoint/2010/main" val="3824621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Warren</a:t>
            </a:r>
            <a:endParaRPr lang="en-US" dirty="0"/>
          </a:p>
        </p:txBody>
      </p:sp>
      <p:sp>
        <p:nvSpPr>
          <p:cNvPr id="4" name="Slide Number Placeholder 3"/>
          <p:cNvSpPr>
            <a:spLocks noGrp="1"/>
          </p:cNvSpPr>
          <p:nvPr>
            <p:ph type="sldNum" sz="quarter" idx="10"/>
          </p:nvPr>
        </p:nvSpPr>
        <p:spPr/>
        <p:txBody>
          <a:bodyPr/>
          <a:lstStyle/>
          <a:p>
            <a:fld id="{BC491015-6574-4DDB-A095-A59D46E6174A}" type="slidenum">
              <a:rPr lang="en-US" smtClean="0"/>
              <a:t>3</a:t>
            </a:fld>
            <a:endParaRPr lang="en-US" dirty="0"/>
          </a:p>
        </p:txBody>
      </p:sp>
    </p:spTree>
    <p:extLst>
      <p:ext uri="{BB962C8B-B14F-4D97-AF65-F5344CB8AC3E}">
        <p14:creationId xmlns:p14="http://schemas.microsoft.com/office/powerpoint/2010/main" val="2420256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Warren</a:t>
            </a:r>
            <a:endParaRPr lang="en-US" dirty="0"/>
          </a:p>
        </p:txBody>
      </p:sp>
      <p:sp>
        <p:nvSpPr>
          <p:cNvPr id="4" name="Slide Number Placeholder 3"/>
          <p:cNvSpPr>
            <a:spLocks noGrp="1"/>
          </p:cNvSpPr>
          <p:nvPr>
            <p:ph type="sldNum" sz="quarter" idx="10"/>
          </p:nvPr>
        </p:nvSpPr>
        <p:spPr/>
        <p:txBody>
          <a:bodyPr/>
          <a:lstStyle/>
          <a:p>
            <a:fld id="{BC491015-6574-4DDB-A095-A59D46E6174A}" type="slidenum">
              <a:rPr lang="en-US" smtClean="0"/>
              <a:t>4</a:t>
            </a:fld>
            <a:endParaRPr lang="en-US" dirty="0"/>
          </a:p>
        </p:txBody>
      </p:sp>
    </p:spTree>
    <p:extLst>
      <p:ext uri="{BB962C8B-B14F-4D97-AF65-F5344CB8AC3E}">
        <p14:creationId xmlns:p14="http://schemas.microsoft.com/office/powerpoint/2010/main" val="3627936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Warren</a:t>
            </a:r>
            <a:endParaRPr lang="en-US" dirty="0"/>
          </a:p>
        </p:txBody>
      </p:sp>
      <p:sp>
        <p:nvSpPr>
          <p:cNvPr id="4" name="Slide Number Placeholder 3"/>
          <p:cNvSpPr>
            <a:spLocks noGrp="1"/>
          </p:cNvSpPr>
          <p:nvPr>
            <p:ph type="sldNum" sz="quarter" idx="10"/>
          </p:nvPr>
        </p:nvSpPr>
        <p:spPr/>
        <p:txBody>
          <a:bodyPr/>
          <a:lstStyle/>
          <a:p>
            <a:fld id="{BC491015-6574-4DDB-A095-A59D46E6174A}" type="slidenum">
              <a:rPr lang="en-US" smtClean="0"/>
              <a:t>5</a:t>
            </a:fld>
            <a:endParaRPr lang="en-US" dirty="0"/>
          </a:p>
        </p:txBody>
      </p:sp>
    </p:spTree>
    <p:extLst>
      <p:ext uri="{BB962C8B-B14F-4D97-AF65-F5344CB8AC3E}">
        <p14:creationId xmlns:p14="http://schemas.microsoft.com/office/powerpoint/2010/main" val="1228808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Warren</a:t>
            </a:r>
            <a:endParaRPr lang="en-US" dirty="0"/>
          </a:p>
        </p:txBody>
      </p:sp>
      <p:sp>
        <p:nvSpPr>
          <p:cNvPr id="4" name="Slide Number Placeholder 3"/>
          <p:cNvSpPr>
            <a:spLocks noGrp="1"/>
          </p:cNvSpPr>
          <p:nvPr>
            <p:ph type="sldNum" sz="quarter" idx="10"/>
          </p:nvPr>
        </p:nvSpPr>
        <p:spPr/>
        <p:txBody>
          <a:bodyPr/>
          <a:lstStyle/>
          <a:p>
            <a:fld id="{BC491015-6574-4DDB-A095-A59D46E6174A}" type="slidenum">
              <a:rPr lang="en-US" smtClean="0"/>
              <a:t>6</a:t>
            </a:fld>
            <a:endParaRPr lang="en-US" dirty="0"/>
          </a:p>
        </p:txBody>
      </p:sp>
    </p:spTree>
    <p:extLst>
      <p:ext uri="{BB962C8B-B14F-4D97-AF65-F5344CB8AC3E}">
        <p14:creationId xmlns:p14="http://schemas.microsoft.com/office/powerpoint/2010/main" val="10164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Warren</a:t>
            </a:r>
            <a:endParaRPr lang="en-US" dirty="0"/>
          </a:p>
        </p:txBody>
      </p:sp>
      <p:sp>
        <p:nvSpPr>
          <p:cNvPr id="4" name="Slide Number Placeholder 3"/>
          <p:cNvSpPr>
            <a:spLocks noGrp="1"/>
          </p:cNvSpPr>
          <p:nvPr>
            <p:ph type="sldNum" sz="quarter" idx="10"/>
          </p:nvPr>
        </p:nvSpPr>
        <p:spPr/>
        <p:txBody>
          <a:bodyPr/>
          <a:lstStyle/>
          <a:p>
            <a:fld id="{BC491015-6574-4DDB-A095-A59D46E6174A}" type="slidenum">
              <a:rPr lang="en-US" smtClean="0"/>
              <a:t>7</a:t>
            </a:fld>
            <a:endParaRPr lang="en-US" dirty="0"/>
          </a:p>
        </p:txBody>
      </p:sp>
    </p:spTree>
    <p:extLst>
      <p:ext uri="{BB962C8B-B14F-4D97-AF65-F5344CB8AC3E}">
        <p14:creationId xmlns:p14="http://schemas.microsoft.com/office/powerpoint/2010/main" val="607942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Warren</a:t>
            </a:r>
            <a:endParaRPr lang="en-US" dirty="0"/>
          </a:p>
        </p:txBody>
      </p:sp>
      <p:sp>
        <p:nvSpPr>
          <p:cNvPr id="4" name="Slide Number Placeholder 3"/>
          <p:cNvSpPr>
            <a:spLocks noGrp="1"/>
          </p:cNvSpPr>
          <p:nvPr>
            <p:ph type="sldNum" sz="quarter" idx="10"/>
          </p:nvPr>
        </p:nvSpPr>
        <p:spPr/>
        <p:txBody>
          <a:bodyPr/>
          <a:lstStyle/>
          <a:p>
            <a:fld id="{BC491015-6574-4DDB-A095-A59D46E6174A}" type="slidenum">
              <a:rPr lang="en-US" smtClean="0"/>
              <a:t>8</a:t>
            </a:fld>
            <a:endParaRPr lang="en-US" dirty="0"/>
          </a:p>
        </p:txBody>
      </p:sp>
    </p:spTree>
    <p:extLst>
      <p:ext uri="{BB962C8B-B14F-4D97-AF65-F5344CB8AC3E}">
        <p14:creationId xmlns:p14="http://schemas.microsoft.com/office/powerpoint/2010/main" val="13474994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Fred</a:t>
            </a:r>
            <a:endParaRPr lang="en-US" dirty="0"/>
          </a:p>
        </p:txBody>
      </p:sp>
      <p:sp>
        <p:nvSpPr>
          <p:cNvPr id="4" name="Slide Number Placeholder 3"/>
          <p:cNvSpPr>
            <a:spLocks noGrp="1"/>
          </p:cNvSpPr>
          <p:nvPr>
            <p:ph type="sldNum" sz="quarter" idx="10"/>
          </p:nvPr>
        </p:nvSpPr>
        <p:spPr/>
        <p:txBody>
          <a:bodyPr/>
          <a:lstStyle/>
          <a:p>
            <a:fld id="{BC491015-6574-4DDB-A095-A59D46E6174A}" type="slidenum">
              <a:rPr lang="en-US" smtClean="0"/>
              <a:t>9</a:t>
            </a:fld>
            <a:endParaRPr lang="en-US" dirty="0"/>
          </a:p>
        </p:txBody>
      </p:sp>
    </p:spTree>
    <p:extLst>
      <p:ext uri="{BB962C8B-B14F-4D97-AF65-F5344CB8AC3E}">
        <p14:creationId xmlns:p14="http://schemas.microsoft.com/office/powerpoint/2010/main" val="38417106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cs typeface="+mn-cs"/>
              </a:endParaRPr>
            </a:p>
          </p:txBody>
        </p:sp>
        <p:sp>
          <p:nvSpPr>
            <p:cNvPr id="7" name="Freeform 18"/>
            <p:cNvSpPr>
              <a:spLocks/>
            </p:cNvSpPr>
            <p:nvPr/>
          </p:nvSpPr>
          <p:spPr bwMode="auto">
            <a:xfrm>
              <a:off x="35443" y="5135526"/>
              <a:ext cx="9108557" cy="838200"/>
            </a:xfrm>
            <a:custGeom>
              <a:avLst/>
              <a:gdLst>
                <a:gd name="T0" fmla="*/ 0 w 5760"/>
                <a:gd name="T1" fmla="*/ 0 h 528"/>
                <a:gd name="T2" fmla="*/ 9108557 w 5760"/>
                <a:gd name="T3" fmla="*/ 0 h 528"/>
                <a:gd name="T4" fmla="*/ 9108557 w 5760"/>
                <a:gd name="T5" fmla="*/ 838200 h 528"/>
                <a:gd name="T6" fmla="*/ 75905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dirty="0"/>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fld id="{B0D3CE8A-DD5F-4372-9DEF-C402E17986BA}" type="datetime1">
              <a:rPr lang="en-US" smtClean="0"/>
              <a:t>10/17/2012</a:t>
            </a:fld>
            <a:endParaRPr lang="en-US" dirty="0"/>
          </a:p>
        </p:txBody>
      </p:sp>
      <p:sp>
        <p:nvSpPr>
          <p:cNvPr id="12" name="Footer Placeholder 18"/>
          <p:cNvSpPr>
            <a:spLocks noGrp="1"/>
          </p:cNvSpPr>
          <p:nvPr>
            <p:ph type="ftr" sz="quarter" idx="11"/>
          </p:nvPr>
        </p:nvSpPr>
        <p:spPr/>
        <p:txBody>
          <a:bodyPr/>
          <a:lstStyle>
            <a:lvl1pPr>
              <a:defRPr dirty="0">
                <a:solidFill>
                  <a:schemeClr val="accent1">
                    <a:tint val="20000"/>
                  </a:schemeClr>
                </a:solidFill>
              </a:defRPr>
            </a:lvl1pPr>
            <a:extLst/>
          </a:lstStyle>
          <a:p>
            <a:pPr>
              <a:defRPr/>
            </a:pPr>
            <a:endParaRPr lang="en-US" dirty="0"/>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23666EC8-412E-4A42-915C-7C31985DBAB9}" type="slidenum">
              <a:rPr lang="en-US"/>
              <a:pPr>
                <a:defRPr/>
              </a:pPr>
              <a:t>‹#›</a:t>
            </a:fld>
            <a:endParaRPr lang="en-US" dirty="0"/>
          </a:p>
        </p:txBody>
      </p:sp>
    </p:spTree>
    <p:extLst>
      <p:ext uri="{BB962C8B-B14F-4D97-AF65-F5344CB8AC3E}">
        <p14:creationId xmlns:p14="http://schemas.microsoft.com/office/powerpoint/2010/main" val="934389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85D45DD-84B9-4BA8-9AC0-A6830AC57EDE}" type="datetime1">
              <a:rPr lang="en-US" smtClean="0"/>
              <a:t>10/17/2012</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8985DBB3-A67F-4835-A1D4-9E15D3AC6C3E}" type="slidenum">
              <a:rPr lang="en-US"/>
              <a:pPr>
                <a:defRPr/>
              </a:pPr>
              <a:t>‹#›</a:t>
            </a:fld>
            <a:endParaRPr lang="en-US" dirty="0"/>
          </a:p>
        </p:txBody>
      </p:sp>
    </p:spTree>
    <p:extLst>
      <p:ext uri="{BB962C8B-B14F-4D97-AF65-F5344CB8AC3E}">
        <p14:creationId xmlns:p14="http://schemas.microsoft.com/office/powerpoint/2010/main" val="1197382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C6988DA0-2605-4646-9F57-692145F6A473}" type="datetime1">
              <a:rPr lang="en-US" smtClean="0"/>
              <a:t>10/17/2012</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2FD7CA35-1C91-40D4-AFAE-4BE89A2E840C}" type="slidenum">
              <a:rPr lang="en-US"/>
              <a:pPr>
                <a:defRPr/>
              </a:pPr>
              <a:t>‹#›</a:t>
            </a:fld>
            <a:endParaRPr lang="en-US" dirty="0"/>
          </a:p>
        </p:txBody>
      </p:sp>
    </p:spTree>
    <p:extLst>
      <p:ext uri="{BB962C8B-B14F-4D97-AF65-F5344CB8AC3E}">
        <p14:creationId xmlns:p14="http://schemas.microsoft.com/office/powerpoint/2010/main" val="502890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1A7603D6-40A3-4EA6-B8E4-BC9A99108B54}" type="datetime1">
              <a:rPr lang="en-US" smtClean="0"/>
              <a:t>10/17/2012</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AEA50337-FB79-49BA-A00E-C10CA72D6A37}" type="slidenum">
              <a:rPr lang="en-US"/>
              <a:pPr>
                <a:defRPr/>
              </a:pPr>
              <a:t>‹#›</a:t>
            </a:fld>
            <a:endParaRPr lang="en-US" dirty="0"/>
          </a:p>
        </p:txBody>
      </p:sp>
    </p:spTree>
    <p:extLst>
      <p:ext uri="{BB962C8B-B14F-4D97-AF65-F5344CB8AC3E}">
        <p14:creationId xmlns:p14="http://schemas.microsoft.com/office/powerpoint/2010/main" val="1760493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0F16F537-1A86-4DC5-B584-36A47823B7DC}" type="datetime1">
              <a:rPr lang="en-US" smtClean="0"/>
              <a:t>10/17/2012</a:t>
            </a:fld>
            <a:endParaRPr lang="en-US" dirty="0"/>
          </a:p>
        </p:txBody>
      </p:sp>
      <p:sp>
        <p:nvSpPr>
          <p:cNvPr id="7" name="Footer Placeholder 4"/>
          <p:cNvSpPr>
            <a:spLocks noGrp="1"/>
          </p:cNvSpPr>
          <p:nvPr>
            <p:ph type="ftr" sz="quarter" idx="11"/>
          </p:nvPr>
        </p:nvSpPr>
        <p:spPr/>
        <p:txBody>
          <a:bodyPr/>
          <a:lstStyle>
            <a:lvl1pPr>
              <a:defRPr dirty="0"/>
            </a:lvl1pPr>
            <a:extLst/>
          </a:lstStyle>
          <a:p>
            <a:pPr>
              <a:defRPr/>
            </a:pPr>
            <a:endParaRPr lang="en-US" dirty="0"/>
          </a:p>
        </p:txBody>
      </p:sp>
      <p:sp>
        <p:nvSpPr>
          <p:cNvPr id="8" name="Slide Number Placeholder 5"/>
          <p:cNvSpPr>
            <a:spLocks noGrp="1"/>
          </p:cNvSpPr>
          <p:nvPr>
            <p:ph type="sldNum" sz="quarter" idx="12"/>
          </p:nvPr>
        </p:nvSpPr>
        <p:spPr/>
        <p:txBody>
          <a:bodyPr/>
          <a:lstStyle>
            <a:lvl1pPr>
              <a:defRPr/>
            </a:lvl1pPr>
            <a:extLst/>
          </a:lstStyle>
          <a:p>
            <a:pPr>
              <a:defRPr/>
            </a:pPr>
            <a:fld id="{9EDCBD59-6088-436F-8EC1-F67D8171AC6A}" type="slidenum">
              <a:rPr lang="en-US"/>
              <a:pPr>
                <a:defRPr/>
              </a:pPr>
              <a:t>‹#›</a:t>
            </a:fld>
            <a:endParaRPr lang="en-US" dirty="0"/>
          </a:p>
        </p:txBody>
      </p:sp>
    </p:spTree>
    <p:extLst>
      <p:ext uri="{BB962C8B-B14F-4D97-AF65-F5344CB8AC3E}">
        <p14:creationId xmlns:p14="http://schemas.microsoft.com/office/powerpoint/2010/main" val="174866081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9847B062-9596-40E6-BABA-97FD906B01E8}" type="datetime1">
              <a:rPr lang="en-US" smtClean="0"/>
              <a:t>10/17/2012</a:t>
            </a:fld>
            <a:endParaRPr lang="en-US" dirty="0"/>
          </a:p>
        </p:txBody>
      </p:sp>
      <p:sp>
        <p:nvSpPr>
          <p:cNvPr id="6" name="Footer Placeholder 5"/>
          <p:cNvSpPr>
            <a:spLocks noGrp="1"/>
          </p:cNvSpPr>
          <p:nvPr>
            <p:ph type="ftr" sz="quarter" idx="11"/>
          </p:nvPr>
        </p:nvSpPr>
        <p:spPr/>
        <p:txBody>
          <a:bodyPr/>
          <a:lstStyle>
            <a:lvl1pPr>
              <a:defRPr dirty="0"/>
            </a:lvl1pPr>
            <a:extLst/>
          </a:lstStyle>
          <a:p>
            <a:pPr>
              <a:defRPr/>
            </a:pPr>
            <a:endParaRPr lang="en-US" dirty="0"/>
          </a:p>
        </p:txBody>
      </p:sp>
      <p:sp>
        <p:nvSpPr>
          <p:cNvPr id="7" name="Slide Number Placeholder 6"/>
          <p:cNvSpPr>
            <a:spLocks noGrp="1"/>
          </p:cNvSpPr>
          <p:nvPr>
            <p:ph type="sldNum" sz="quarter" idx="12"/>
          </p:nvPr>
        </p:nvSpPr>
        <p:spPr/>
        <p:txBody>
          <a:bodyPr/>
          <a:lstStyle>
            <a:lvl1pPr>
              <a:defRPr/>
            </a:lvl1pPr>
            <a:extLst/>
          </a:lstStyle>
          <a:p>
            <a:pPr>
              <a:defRPr/>
            </a:pPr>
            <a:fld id="{F1939DC8-471B-4251-8497-D594F962CC37}" type="slidenum">
              <a:rPr lang="en-US"/>
              <a:pPr>
                <a:defRPr/>
              </a:pPr>
              <a:t>‹#›</a:t>
            </a:fld>
            <a:endParaRPr lang="en-US" dirty="0"/>
          </a:p>
        </p:txBody>
      </p:sp>
    </p:spTree>
    <p:extLst>
      <p:ext uri="{BB962C8B-B14F-4D97-AF65-F5344CB8AC3E}">
        <p14:creationId xmlns:p14="http://schemas.microsoft.com/office/powerpoint/2010/main" val="1533504364"/>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9AF32338-1FA4-4635-8601-A26CF618B7FD}" type="datetime1">
              <a:rPr lang="en-US" smtClean="0"/>
              <a:t>10/17/2012</a:t>
            </a:fld>
            <a:endParaRPr lang="en-US" dirty="0"/>
          </a:p>
        </p:txBody>
      </p:sp>
      <p:sp>
        <p:nvSpPr>
          <p:cNvPr id="8" name="Footer Placeholder 7"/>
          <p:cNvSpPr>
            <a:spLocks noGrp="1"/>
          </p:cNvSpPr>
          <p:nvPr>
            <p:ph type="ftr" sz="quarter" idx="11"/>
          </p:nvPr>
        </p:nvSpPr>
        <p:spPr/>
        <p:txBody>
          <a:bodyPr/>
          <a:lstStyle>
            <a:lvl1pPr>
              <a:defRPr dirty="0"/>
            </a:lvl1pPr>
            <a:extLst/>
          </a:lstStyle>
          <a:p>
            <a:pPr>
              <a:defRPr/>
            </a:pPr>
            <a:endParaRPr lang="en-US" dirty="0"/>
          </a:p>
        </p:txBody>
      </p:sp>
      <p:sp>
        <p:nvSpPr>
          <p:cNvPr id="9" name="Slide Number Placeholder 8"/>
          <p:cNvSpPr>
            <a:spLocks noGrp="1"/>
          </p:cNvSpPr>
          <p:nvPr>
            <p:ph type="sldNum" sz="quarter" idx="12"/>
          </p:nvPr>
        </p:nvSpPr>
        <p:spPr/>
        <p:txBody>
          <a:bodyPr/>
          <a:lstStyle>
            <a:lvl1pPr>
              <a:defRPr/>
            </a:lvl1pPr>
            <a:extLst/>
          </a:lstStyle>
          <a:p>
            <a:pPr>
              <a:defRPr/>
            </a:pPr>
            <a:fld id="{6A56C6A6-1FEA-49E2-8106-453D224F7FC3}" type="slidenum">
              <a:rPr lang="en-US"/>
              <a:pPr>
                <a:defRPr/>
              </a:pPr>
              <a:t>‹#›</a:t>
            </a:fld>
            <a:endParaRPr lang="en-US" dirty="0"/>
          </a:p>
        </p:txBody>
      </p:sp>
    </p:spTree>
    <p:extLst>
      <p:ext uri="{BB962C8B-B14F-4D97-AF65-F5344CB8AC3E}">
        <p14:creationId xmlns:p14="http://schemas.microsoft.com/office/powerpoint/2010/main" val="4014453685"/>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5BBDD322-2B12-42EE-9F03-E110A5D56EA6}" type="datetime1">
              <a:rPr lang="en-US" smtClean="0"/>
              <a:t>10/17/2012</a:t>
            </a:fld>
            <a:endParaRPr lang="en-US" dirty="0"/>
          </a:p>
        </p:txBody>
      </p:sp>
      <p:sp>
        <p:nvSpPr>
          <p:cNvPr id="4" name="Footer Placeholder 3"/>
          <p:cNvSpPr>
            <a:spLocks noGrp="1"/>
          </p:cNvSpPr>
          <p:nvPr>
            <p:ph type="ftr" sz="quarter" idx="11"/>
          </p:nvPr>
        </p:nvSpPr>
        <p:spPr/>
        <p:txBody>
          <a:bodyPr/>
          <a:lstStyle>
            <a:lvl1pPr>
              <a:defRPr dirty="0"/>
            </a:lvl1pPr>
            <a:extLst/>
          </a:lstStyle>
          <a:p>
            <a:pPr>
              <a:defRPr/>
            </a:pPr>
            <a:endParaRPr lang="en-US" dirty="0"/>
          </a:p>
        </p:txBody>
      </p:sp>
      <p:sp>
        <p:nvSpPr>
          <p:cNvPr id="5" name="Slide Number Placeholder 4"/>
          <p:cNvSpPr>
            <a:spLocks noGrp="1"/>
          </p:cNvSpPr>
          <p:nvPr>
            <p:ph type="sldNum" sz="quarter" idx="12"/>
          </p:nvPr>
        </p:nvSpPr>
        <p:spPr/>
        <p:txBody>
          <a:bodyPr/>
          <a:lstStyle>
            <a:lvl1pPr>
              <a:defRPr/>
            </a:lvl1pPr>
            <a:extLst/>
          </a:lstStyle>
          <a:p>
            <a:pPr>
              <a:defRPr/>
            </a:pPr>
            <a:fld id="{8E1DB0C9-E0B2-42D2-8482-260373297E58}" type="slidenum">
              <a:rPr lang="en-US"/>
              <a:pPr>
                <a:defRPr/>
              </a:pPr>
              <a:t>‹#›</a:t>
            </a:fld>
            <a:endParaRPr lang="en-US" dirty="0"/>
          </a:p>
        </p:txBody>
      </p:sp>
    </p:spTree>
    <p:extLst>
      <p:ext uri="{BB962C8B-B14F-4D97-AF65-F5344CB8AC3E}">
        <p14:creationId xmlns:p14="http://schemas.microsoft.com/office/powerpoint/2010/main" val="2362602342"/>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54E69997-2491-4F62-A8FD-06A80E38F775}" type="datetime1">
              <a:rPr lang="en-US" smtClean="0"/>
              <a:t>10/17/2012</a:t>
            </a:fld>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dirty="0"/>
          </a:p>
        </p:txBody>
      </p:sp>
      <p:sp>
        <p:nvSpPr>
          <p:cNvPr id="4" name="Slide Number Placeholder 17"/>
          <p:cNvSpPr>
            <a:spLocks noGrp="1"/>
          </p:cNvSpPr>
          <p:nvPr>
            <p:ph type="sldNum" sz="quarter" idx="12"/>
          </p:nvPr>
        </p:nvSpPr>
        <p:spPr/>
        <p:txBody>
          <a:bodyPr/>
          <a:lstStyle>
            <a:lvl1pPr>
              <a:defRPr/>
            </a:lvl1pPr>
          </a:lstStyle>
          <a:p>
            <a:pPr>
              <a:defRPr/>
            </a:pPr>
            <a:fld id="{DB7C4694-B7DD-4F30-BB66-08E64EF4031E}" type="slidenum">
              <a:rPr lang="en-US"/>
              <a:pPr>
                <a:defRPr/>
              </a:pPr>
              <a:t>‹#›</a:t>
            </a:fld>
            <a:endParaRPr lang="en-US" dirty="0"/>
          </a:p>
        </p:txBody>
      </p:sp>
    </p:spTree>
    <p:extLst>
      <p:ext uri="{BB962C8B-B14F-4D97-AF65-F5344CB8AC3E}">
        <p14:creationId xmlns:p14="http://schemas.microsoft.com/office/powerpoint/2010/main" val="1357607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43A7801D-1F20-49D5-A09C-9CF735FB553F}" type="datetime1">
              <a:rPr lang="en-US" smtClean="0"/>
              <a:t>10/17/2012</a:t>
            </a:fld>
            <a:endParaRPr lang="en-US" dirty="0"/>
          </a:p>
        </p:txBody>
      </p:sp>
      <p:sp>
        <p:nvSpPr>
          <p:cNvPr id="6" name="Footer Placeholder 5"/>
          <p:cNvSpPr>
            <a:spLocks noGrp="1"/>
          </p:cNvSpPr>
          <p:nvPr>
            <p:ph type="ftr" sz="quarter" idx="11"/>
          </p:nvPr>
        </p:nvSpPr>
        <p:spPr/>
        <p:txBody>
          <a:bodyPr/>
          <a:lstStyle>
            <a:lvl1pPr>
              <a:defRPr dirty="0"/>
            </a:lvl1pPr>
            <a:extLst/>
          </a:lstStyle>
          <a:p>
            <a:pPr>
              <a:defRPr/>
            </a:pPr>
            <a:endParaRPr lang="en-US" dirty="0"/>
          </a:p>
        </p:txBody>
      </p:sp>
      <p:sp>
        <p:nvSpPr>
          <p:cNvPr id="7" name="Slide Number Placeholder 6"/>
          <p:cNvSpPr>
            <a:spLocks noGrp="1"/>
          </p:cNvSpPr>
          <p:nvPr>
            <p:ph type="sldNum" sz="quarter" idx="12"/>
          </p:nvPr>
        </p:nvSpPr>
        <p:spPr/>
        <p:txBody>
          <a:bodyPr/>
          <a:lstStyle>
            <a:lvl1pPr>
              <a:defRPr/>
            </a:lvl1pPr>
            <a:extLst/>
          </a:lstStyle>
          <a:p>
            <a:pPr>
              <a:defRPr/>
            </a:pPr>
            <a:fld id="{58431DA5-BFB8-44BF-8408-A67A9E45A1B2}" type="slidenum">
              <a:rPr lang="en-US"/>
              <a:pPr>
                <a:defRPr/>
              </a:pPr>
              <a:t>‹#›</a:t>
            </a:fld>
            <a:endParaRPr lang="en-US" dirty="0"/>
          </a:p>
        </p:txBody>
      </p:sp>
    </p:spTree>
    <p:extLst>
      <p:ext uri="{BB962C8B-B14F-4D97-AF65-F5344CB8AC3E}">
        <p14:creationId xmlns:p14="http://schemas.microsoft.com/office/powerpoint/2010/main" val="642902364"/>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cs typeface="+mn-cs"/>
            </a:endParaRPr>
          </a:p>
        </p:txBody>
      </p:sp>
      <p:sp>
        <p:nvSpPr>
          <p:cNvPr id="6" name="Freeform 15"/>
          <p:cNvSpPr>
            <a:spLocks/>
          </p:cNvSpPr>
          <p:nvPr/>
        </p:nvSpPr>
        <p:spPr bwMode="auto">
          <a:xfrm>
            <a:off x="485775" y="5938838"/>
            <a:ext cx="3690938" cy="933450"/>
          </a:xfrm>
          <a:custGeom>
            <a:avLst/>
            <a:gdLst>
              <a:gd name="T0" fmla="*/ 0 w 5591"/>
              <a:gd name="T1" fmla="*/ 0 h 588"/>
              <a:gd name="T2" fmla="*/ 3802505 w 5591"/>
              <a:gd name="T3" fmla="*/ 0 h 588"/>
              <a:gd name="T4" fmla="*/ 3802505 w 5591"/>
              <a:gd name="T5" fmla="*/ 838200 h 588"/>
              <a:gd name="T6" fmla="*/ 3168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dirty="0"/>
          </a:p>
        </p:txBody>
      </p:sp>
      <p:sp>
        <p:nvSpPr>
          <p:cNvPr id="7" name="Right Triangle 6"/>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dirty="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CFF1A9E8-222E-4F58-A30D-9EB931F0CE39}" type="datetime1">
              <a:rPr lang="en-US" smtClean="0"/>
              <a:t>10/17/2012</a:t>
            </a:fld>
            <a:endParaRPr lang="en-US" dirty="0"/>
          </a:p>
        </p:txBody>
      </p:sp>
      <p:sp>
        <p:nvSpPr>
          <p:cNvPr id="12" name="Footer Placeholder 5"/>
          <p:cNvSpPr>
            <a:spLocks noGrp="1"/>
          </p:cNvSpPr>
          <p:nvPr>
            <p:ph type="ftr" sz="quarter" idx="11"/>
          </p:nvPr>
        </p:nvSpPr>
        <p:spPr/>
        <p:txBody>
          <a:bodyPr/>
          <a:lstStyle>
            <a:lvl1pPr>
              <a:defRPr dirty="0">
                <a:solidFill>
                  <a:schemeClr val="tx1"/>
                </a:solidFill>
              </a:defRPr>
            </a:lvl1pPr>
            <a:extLst/>
          </a:lstStyle>
          <a:p>
            <a:pPr>
              <a:defRPr/>
            </a:pPr>
            <a:endParaRPr lang="en-US" dirty="0"/>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AD2BDE4B-1E51-44B5-A516-FFB719B24C62}" type="slidenum">
              <a:rPr lang="en-US"/>
              <a:pPr>
                <a:defRPr/>
              </a:pPr>
              <a:t>‹#›</a:t>
            </a:fld>
            <a:endParaRPr lang="en-US" dirty="0"/>
          </a:p>
        </p:txBody>
      </p:sp>
    </p:spTree>
    <p:extLst>
      <p:ext uri="{BB962C8B-B14F-4D97-AF65-F5344CB8AC3E}">
        <p14:creationId xmlns:p14="http://schemas.microsoft.com/office/powerpoint/2010/main" val="606213157"/>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cs typeface="+mn-cs"/>
            </a:endParaRPr>
          </a:p>
        </p:txBody>
      </p:sp>
      <p:sp>
        <p:nvSpPr>
          <p:cNvPr id="1027" name="Freeform 11"/>
          <p:cNvSpPr>
            <a:spLocks/>
          </p:cNvSpPr>
          <p:nvPr/>
        </p:nvSpPr>
        <p:spPr bwMode="auto">
          <a:xfrm>
            <a:off x="485775" y="5938838"/>
            <a:ext cx="3690938" cy="933450"/>
          </a:xfrm>
          <a:custGeom>
            <a:avLst/>
            <a:gdLst>
              <a:gd name="T0" fmla="*/ 0 w 5591"/>
              <a:gd name="T1" fmla="*/ 0 h 588"/>
              <a:gd name="T2" fmla="*/ 3802505 w 5591"/>
              <a:gd name="T3" fmla="*/ 0 h 588"/>
              <a:gd name="T4" fmla="*/ 3802505 w 5591"/>
              <a:gd name="T5" fmla="*/ 838200 h 588"/>
              <a:gd name="T6" fmla="*/ 3168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a:defRPr/>
            </a:pPr>
            <a:fld id="{4EDF1402-7170-4210-9A87-855A3678C33E}" type="datetime1">
              <a:rPr lang="en-US" smtClean="0"/>
              <a:t>10/17/2012</a:t>
            </a:fld>
            <a:endParaRPr lang="en-US" dirty="0"/>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dirty="0">
                <a:solidFill>
                  <a:schemeClr val="tx1"/>
                </a:solidFill>
                <a:latin typeface="+mn-lt"/>
                <a:cs typeface="+mn-cs"/>
              </a:defRPr>
            </a:lvl1pPr>
            <a:extLst/>
          </a:lstStyle>
          <a:p>
            <a:pPr>
              <a:defRPr/>
            </a:pPr>
            <a:endParaRPr lang="en-US" dirty="0"/>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cs typeface="+mn-cs"/>
              </a:defRPr>
            </a:lvl1pPr>
            <a:extLst/>
          </a:lstStyle>
          <a:p>
            <a:pPr>
              <a:defRPr/>
            </a:pPr>
            <a:fld id="{ABB7D815-7113-45AA-8D2F-9F144D93DDC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01" r:id="rId1"/>
    <p:sldLayoutId id="2147483697" r:id="rId2"/>
    <p:sldLayoutId id="2147483702" r:id="rId3"/>
    <p:sldLayoutId id="2147483703" r:id="rId4"/>
    <p:sldLayoutId id="2147483704" r:id="rId5"/>
    <p:sldLayoutId id="2147483705" r:id="rId6"/>
    <p:sldLayoutId id="2147483698" r:id="rId7"/>
    <p:sldLayoutId id="2147483706" r:id="rId8"/>
    <p:sldLayoutId id="2147483707" r:id="rId9"/>
    <p:sldLayoutId id="2147483699" r:id="rId10"/>
    <p:sldLayoutId id="2147483700" r:id="rId11"/>
  </p:sldLayoutIdLst>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1829761"/>
          </a:xfrm>
        </p:spPr>
        <p:txBody>
          <a:bodyPr/>
          <a:lstStyle/>
          <a:p>
            <a:pPr eaLnBrk="1" fontAlgn="auto" hangingPunct="1">
              <a:spcAft>
                <a:spcPts val="0"/>
              </a:spcAft>
              <a:defRPr/>
            </a:pPr>
            <a:r>
              <a:rPr lang="en-US" dirty="0" smtClean="0"/>
              <a:t>50% Law</a:t>
            </a:r>
            <a:endParaRPr lang="en-US" dirty="0"/>
          </a:p>
        </p:txBody>
      </p:sp>
      <p:sp>
        <p:nvSpPr>
          <p:cNvPr id="9219" name="Subtitle 2"/>
          <p:cNvSpPr>
            <a:spLocks noGrp="1"/>
          </p:cNvSpPr>
          <p:nvPr>
            <p:ph type="subTitle" idx="1"/>
          </p:nvPr>
        </p:nvSpPr>
        <p:spPr>
          <a:xfrm>
            <a:off x="685800" y="2514600"/>
            <a:ext cx="7772400" cy="2297113"/>
          </a:xfrm>
        </p:spPr>
        <p:txBody>
          <a:bodyPr/>
          <a:lstStyle/>
          <a:p>
            <a:pPr marR="0" eaLnBrk="1" hangingPunct="1"/>
            <a:r>
              <a:rPr lang="en-US" dirty="0" smtClean="0"/>
              <a:t>ACBO Fall Conference</a:t>
            </a:r>
          </a:p>
          <a:p>
            <a:pPr marR="0" eaLnBrk="1" hangingPunct="1"/>
            <a:r>
              <a:rPr lang="en-US" dirty="0" smtClean="0"/>
              <a:t>October 22, 2012</a:t>
            </a:r>
          </a:p>
          <a:p>
            <a:pPr marR="0" algn="l" eaLnBrk="1" hangingPunct="1"/>
            <a:endParaRPr lang="en-US" sz="1600" dirty="0" smtClean="0"/>
          </a:p>
          <a:p>
            <a:pPr marR="0" algn="l" eaLnBrk="1" hangingPunct="1"/>
            <a:r>
              <a:rPr lang="en-US" sz="1600" dirty="0" smtClean="0"/>
              <a:t>Presented by: </a:t>
            </a:r>
          </a:p>
          <a:p>
            <a:pPr marR="0" algn="l" eaLnBrk="1" hangingPunct="1"/>
            <a:r>
              <a:rPr lang="en-US" sz="1600" dirty="0" smtClean="0"/>
              <a:t>Warren Kinsler – Atkinson, Andelson, </a:t>
            </a:r>
            <a:r>
              <a:rPr lang="en-US" sz="1600" dirty="0" err="1" smtClean="0"/>
              <a:t>Loya</a:t>
            </a:r>
            <a:r>
              <a:rPr lang="en-US" sz="1600" dirty="0" smtClean="0"/>
              <a:t>, Ruud and Romo</a:t>
            </a:r>
          </a:p>
          <a:p>
            <a:pPr marR="0" algn="l" eaLnBrk="1" hangingPunct="1"/>
            <a:r>
              <a:rPr lang="en-US" sz="1600" dirty="0" smtClean="0"/>
              <a:t>Fred Williams – North Orange County CCD</a:t>
            </a:r>
          </a:p>
          <a:p>
            <a:pPr marR="0" algn="l" eaLnBrk="1" hangingPunct="1"/>
            <a:r>
              <a:rPr lang="en-US" sz="1600" dirty="0" smtClean="0"/>
              <a:t>Ann-Marie Gabel – Long Beach CCD</a:t>
            </a:r>
          </a:p>
          <a:p>
            <a:pPr marR="0" eaLnBrk="1" hangingPunct="1"/>
            <a:endParaRPr lang="en-US" dirty="0" smtClean="0"/>
          </a:p>
          <a:p>
            <a:pPr marR="0" eaLnBrk="1" hangingPunct="1"/>
            <a:endParaRPr lang="en-US"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idx="1"/>
          </p:nvPr>
        </p:nvSpPr>
        <p:spPr>
          <a:xfrm>
            <a:off x="457200" y="1219200"/>
            <a:ext cx="8229600" cy="4953000"/>
          </a:xfrm>
        </p:spPr>
        <p:txBody>
          <a:bodyPr/>
          <a:lstStyle/>
          <a:p>
            <a:pPr eaLnBrk="1" hangingPunct="1"/>
            <a:r>
              <a:rPr lang="en-US" sz="2800" dirty="0" smtClean="0"/>
              <a:t>CDAM Suggested Audit Procedures 421.04 (8) states:</a:t>
            </a:r>
          </a:p>
          <a:p>
            <a:pPr lvl="1" eaLnBrk="1" hangingPunct="1"/>
            <a:r>
              <a:rPr lang="en-US" sz="2200" i="1" dirty="0" smtClean="0"/>
              <a:t>Determine whether local matching funds for the above categorical programs/projects have been included in the General Fund’s Unrestricted subfund and are thus included in CEE. Items properly excluded from the General Fund Unrestricted subfund include but are not limited to capital outlay items properly accounted for in the Capital Outlay Projects Fund, financial aid payments made in the Financial Aid Fund, and child development activities properly accounted for in the Child Development Fund. </a:t>
            </a:r>
          </a:p>
          <a:p>
            <a:pPr lvl="2" eaLnBrk="1" hangingPunct="1"/>
            <a:r>
              <a:rPr lang="en-US" sz="2000" i="1" dirty="0" smtClean="0"/>
              <a:t>The “above” categorical programs are: DSPS, EOPS, College Work Study, VTEA, WIA, etc.</a:t>
            </a:r>
          </a:p>
          <a:p>
            <a:pPr eaLnBrk="1" hangingPunct="1"/>
            <a:endParaRPr lang="en-US" dirty="0" smtClean="0"/>
          </a:p>
        </p:txBody>
      </p:sp>
      <p:sp>
        <p:nvSpPr>
          <p:cNvPr id="3" name="Title 2"/>
          <p:cNvSpPr>
            <a:spLocks noGrp="1"/>
          </p:cNvSpPr>
          <p:nvPr>
            <p:ph type="title"/>
          </p:nvPr>
        </p:nvSpPr>
        <p:spPr>
          <a:xfrm>
            <a:off x="457200" y="152400"/>
            <a:ext cx="8229600" cy="1143000"/>
          </a:xfrm>
        </p:spPr>
        <p:txBody>
          <a:bodyPr>
            <a:normAutofit fontScale="90000"/>
          </a:bodyPr>
          <a:lstStyle/>
          <a:p>
            <a:pPr eaLnBrk="1" hangingPunct="1">
              <a:defRPr/>
            </a:pPr>
            <a:r>
              <a:rPr lang="en-US" dirty="0" smtClean="0"/>
              <a:t>50% Law – Contracted District Audit Manual (CDAM) - </a:t>
            </a:r>
            <a:r>
              <a:rPr lang="en-US" sz="2400" dirty="0" smtClean="0"/>
              <a:t>continued</a:t>
            </a:r>
            <a:endParaRPr lang="en-US" dirty="0"/>
          </a:p>
        </p:txBody>
      </p:sp>
      <p:sp>
        <p:nvSpPr>
          <p:cNvPr id="2" name="Slide Number Placeholder 1"/>
          <p:cNvSpPr>
            <a:spLocks noGrp="1"/>
          </p:cNvSpPr>
          <p:nvPr>
            <p:ph type="sldNum" sz="quarter" idx="12"/>
          </p:nvPr>
        </p:nvSpPr>
        <p:spPr/>
        <p:txBody>
          <a:bodyPr/>
          <a:lstStyle/>
          <a:p>
            <a:pPr>
              <a:defRPr/>
            </a:pPr>
            <a:fld id="{AEA50337-FB79-49BA-A00E-C10CA72D6A37}" type="slidenum">
              <a:rPr lang="en-US" smtClean="0"/>
              <a:pPr>
                <a:defRPr/>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lgn="ctr" eaLnBrk="1" hangingPunct="1">
              <a:buFont typeface="Wingdings 3" pitchFamily="18" charset="2"/>
              <a:buNone/>
              <a:defRPr/>
            </a:pPr>
            <a:r>
              <a:rPr lang="en-US" b="1" dirty="0" smtClean="0"/>
              <a:t>Disclaimer – make sure you read the BAM carefully and that you comply with it</a:t>
            </a:r>
          </a:p>
          <a:p>
            <a:pPr eaLnBrk="1" hangingPunct="1">
              <a:defRPr/>
            </a:pPr>
            <a:r>
              <a:rPr lang="en-US" dirty="0" smtClean="0"/>
              <a:t>Charge Unrestricted Lottery funds to non-instructional expenses, such as:</a:t>
            </a:r>
          </a:p>
          <a:p>
            <a:pPr lvl="1" eaLnBrk="1" hangingPunct="1">
              <a:defRPr/>
            </a:pPr>
            <a:r>
              <a:rPr lang="en-US" dirty="0" smtClean="0"/>
              <a:t>Utilities</a:t>
            </a:r>
          </a:p>
          <a:p>
            <a:pPr lvl="1" eaLnBrk="1" hangingPunct="1">
              <a:defRPr/>
            </a:pPr>
            <a:r>
              <a:rPr lang="en-US" dirty="0" smtClean="0"/>
              <a:t>Insurance</a:t>
            </a:r>
          </a:p>
          <a:p>
            <a:pPr eaLnBrk="1" hangingPunct="1">
              <a:defRPr/>
            </a:pPr>
            <a:r>
              <a:rPr lang="en-US" dirty="0" smtClean="0"/>
              <a:t>Charge TRANS </a:t>
            </a:r>
            <a:r>
              <a:rPr lang="en-US" dirty="0"/>
              <a:t>I</a:t>
            </a:r>
            <a:r>
              <a:rPr lang="en-US" dirty="0" smtClean="0"/>
              <a:t>nterest and Costs to Activity 7220</a:t>
            </a:r>
          </a:p>
          <a:p>
            <a:pPr eaLnBrk="1" hangingPunct="1">
              <a:defRPr/>
            </a:pPr>
            <a:r>
              <a:rPr lang="en-US" dirty="0" smtClean="0"/>
              <a:t>Charge a portion of Facilities management, IT management, VP, etc. to Activity Code 7100</a:t>
            </a:r>
          </a:p>
          <a:p>
            <a:pPr eaLnBrk="1" hangingPunct="1">
              <a:defRPr/>
            </a:pPr>
            <a:endParaRPr lang="en-US" dirty="0" smtClean="0"/>
          </a:p>
          <a:p>
            <a:pPr eaLnBrk="1" hangingPunct="1">
              <a:defRPr/>
            </a:pPr>
            <a:endParaRPr lang="en-US" dirty="0"/>
          </a:p>
        </p:txBody>
      </p:sp>
      <p:sp>
        <p:nvSpPr>
          <p:cNvPr id="3" name="Title 2"/>
          <p:cNvSpPr>
            <a:spLocks noGrp="1"/>
          </p:cNvSpPr>
          <p:nvPr>
            <p:ph type="title"/>
          </p:nvPr>
        </p:nvSpPr>
        <p:spPr/>
        <p:txBody>
          <a:bodyPr>
            <a:normAutofit/>
          </a:bodyPr>
          <a:lstStyle/>
          <a:p>
            <a:pPr eaLnBrk="1" hangingPunct="1">
              <a:defRPr/>
            </a:pPr>
            <a:r>
              <a:rPr lang="en-US" dirty="0" smtClean="0"/>
              <a:t>50% Law – </a:t>
            </a:r>
            <a:r>
              <a:rPr lang="en-US" dirty="0"/>
              <a:t>Things to consider </a:t>
            </a:r>
          </a:p>
        </p:txBody>
      </p:sp>
      <p:sp>
        <p:nvSpPr>
          <p:cNvPr id="4" name="Slide Number Placeholder 3"/>
          <p:cNvSpPr>
            <a:spLocks noGrp="1"/>
          </p:cNvSpPr>
          <p:nvPr>
            <p:ph type="sldNum" sz="quarter" idx="12"/>
          </p:nvPr>
        </p:nvSpPr>
        <p:spPr/>
        <p:txBody>
          <a:bodyPr/>
          <a:lstStyle/>
          <a:p>
            <a:pPr>
              <a:defRPr/>
            </a:pPr>
            <a:fld id="{AEA50337-FB79-49BA-A00E-C10CA72D6A37}" type="slidenum">
              <a:rPr lang="en-US" smtClean="0"/>
              <a:pPr>
                <a:defRPr/>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1"/>
          <p:cNvSpPr>
            <a:spLocks noGrp="1"/>
          </p:cNvSpPr>
          <p:nvPr>
            <p:ph idx="1"/>
          </p:nvPr>
        </p:nvSpPr>
        <p:spPr/>
        <p:txBody>
          <a:bodyPr/>
          <a:lstStyle/>
          <a:p>
            <a:pPr eaLnBrk="1" hangingPunct="1"/>
            <a:r>
              <a:rPr lang="en-US" dirty="0" smtClean="0"/>
              <a:t>Report Instructional Service Agreements as instructional costs</a:t>
            </a:r>
          </a:p>
          <a:p>
            <a:pPr lvl="1" eaLnBrk="1" hangingPunct="1"/>
            <a:r>
              <a:rPr lang="en-US" dirty="0" smtClean="0"/>
              <a:t>Make sure that your contracts support the percentage charged as instructional</a:t>
            </a:r>
          </a:p>
          <a:p>
            <a:pPr eaLnBrk="1" hangingPunct="1"/>
            <a:r>
              <a:rPr lang="en-US" dirty="0" smtClean="0"/>
              <a:t>Charge Interpreters to Object Code 22xx or 24xx and Activity Code 49xx</a:t>
            </a:r>
          </a:p>
          <a:p>
            <a:pPr eaLnBrk="1" hangingPunct="1"/>
            <a:r>
              <a:rPr lang="en-US" dirty="0" smtClean="0"/>
              <a:t>Charge Library database access to Object Code 63xx</a:t>
            </a:r>
          </a:p>
          <a:p>
            <a:pPr eaLnBrk="1" hangingPunct="1"/>
            <a:r>
              <a:rPr lang="en-US" dirty="0" smtClean="0"/>
              <a:t>Charge Software purchases and ongoing license agreements to 64xx if the useful life is in excess of one year</a:t>
            </a:r>
          </a:p>
        </p:txBody>
      </p:sp>
      <p:sp>
        <p:nvSpPr>
          <p:cNvPr id="3" name="Title 2"/>
          <p:cNvSpPr>
            <a:spLocks noGrp="1"/>
          </p:cNvSpPr>
          <p:nvPr>
            <p:ph type="title"/>
          </p:nvPr>
        </p:nvSpPr>
        <p:spPr/>
        <p:txBody>
          <a:bodyPr>
            <a:normAutofit/>
          </a:bodyPr>
          <a:lstStyle/>
          <a:p>
            <a:pPr eaLnBrk="1" hangingPunct="1">
              <a:defRPr/>
            </a:pPr>
            <a:r>
              <a:rPr lang="en-US" dirty="0" smtClean="0"/>
              <a:t>50% Law – </a:t>
            </a:r>
            <a:r>
              <a:rPr lang="en-US" dirty="0"/>
              <a:t>Things to consider - </a:t>
            </a:r>
            <a:r>
              <a:rPr lang="en-US" sz="2400" dirty="0" smtClean="0"/>
              <a:t>continued</a:t>
            </a:r>
            <a:endParaRPr lang="en-US" dirty="0"/>
          </a:p>
        </p:txBody>
      </p:sp>
      <p:sp>
        <p:nvSpPr>
          <p:cNvPr id="2" name="Slide Number Placeholder 1"/>
          <p:cNvSpPr>
            <a:spLocks noGrp="1"/>
          </p:cNvSpPr>
          <p:nvPr>
            <p:ph type="sldNum" sz="quarter" idx="12"/>
          </p:nvPr>
        </p:nvSpPr>
        <p:spPr/>
        <p:txBody>
          <a:bodyPr/>
          <a:lstStyle/>
          <a:p>
            <a:pPr>
              <a:defRPr/>
            </a:pPr>
            <a:fld id="{AEA50337-FB79-49BA-A00E-C10CA72D6A37}" type="slidenum">
              <a:rPr lang="en-US" smtClean="0"/>
              <a:pPr>
                <a:defRPr/>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
          <p:cNvSpPr>
            <a:spLocks noGrp="1"/>
          </p:cNvSpPr>
          <p:nvPr>
            <p:ph idx="1"/>
          </p:nvPr>
        </p:nvSpPr>
        <p:spPr>
          <a:xfrm>
            <a:off x="457200" y="1143000"/>
            <a:ext cx="8229600" cy="4876800"/>
          </a:xfrm>
        </p:spPr>
        <p:txBody>
          <a:bodyPr/>
          <a:lstStyle/>
          <a:p>
            <a:pPr eaLnBrk="1" hangingPunct="1"/>
            <a:r>
              <a:rPr lang="en-US" dirty="0" smtClean="0"/>
              <a:t>Charge appropriate Parking personnel salaries and benefits and maintenance costs to Activity Code 6950 - Parking</a:t>
            </a:r>
          </a:p>
          <a:p>
            <a:pPr eaLnBrk="1" hangingPunct="1"/>
            <a:r>
              <a:rPr lang="en-US" dirty="0" smtClean="0"/>
              <a:t>Charge appropriate percentage of personnel salaries and benefits and supplies, etc. to Activity Code 6960 – Student and Co-Curricular Activities such as:</a:t>
            </a:r>
          </a:p>
          <a:p>
            <a:pPr lvl="1" eaLnBrk="1" hangingPunct="1"/>
            <a:r>
              <a:rPr lang="en-US" dirty="0" smtClean="0"/>
              <a:t>Grounds/Maintenance staff and supplies for athletic fields</a:t>
            </a:r>
          </a:p>
          <a:p>
            <a:pPr lvl="1" eaLnBrk="1" hangingPunct="1"/>
            <a:r>
              <a:rPr lang="en-US" dirty="0" smtClean="0"/>
              <a:t>College Newspaper staff or supplies</a:t>
            </a:r>
          </a:p>
          <a:p>
            <a:pPr lvl="1" eaLnBrk="1" hangingPunct="1"/>
            <a:r>
              <a:rPr lang="en-US" dirty="0" smtClean="0"/>
              <a:t>Intercollegiate and/or Club staff and activities</a:t>
            </a:r>
          </a:p>
          <a:p>
            <a:pPr lvl="2" eaLnBrk="1" hangingPunct="1"/>
            <a:r>
              <a:rPr lang="en-US" dirty="0" smtClean="0"/>
              <a:t>Athletic Directors, if appropriate</a:t>
            </a:r>
          </a:p>
        </p:txBody>
      </p:sp>
      <p:sp>
        <p:nvSpPr>
          <p:cNvPr id="3" name="Title 2"/>
          <p:cNvSpPr>
            <a:spLocks noGrp="1"/>
          </p:cNvSpPr>
          <p:nvPr>
            <p:ph type="title"/>
          </p:nvPr>
        </p:nvSpPr>
        <p:spPr>
          <a:xfrm>
            <a:off x="457200" y="152400"/>
            <a:ext cx="8229600" cy="990600"/>
          </a:xfrm>
        </p:spPr>
        <p:txBody>
          <a:bodyPr>
            <a:normAutofit fontScale="90000"/>
          </a:bodyPr>
          <a:lstStyle/>
          <a:p>
            <a:pPr eaLnBrk="1" hangingPunct="1">
              <a:defRPr/>
            </a:pPr>
            <a:r>
              <a:rPr lang="en-US" dirty="0" smtClean="0"/>
              <a:t>50% Law – </a:t>
            </a:r>
            <a:r>
              <a:rPr lang="en-US" dirty="0"/>
              <a:t>Things to consider - </a:t>
            </a:r>
            <a:r>
              <a:rPr lang="en-US" sz="2400" dirty="0" smtClean="0"/>
              <a:t>continued</a:t>
            </a:r>
            <a:endParaRPr lang="en-US" dirty="0"/>
          </a:p>
        </p:txBody>
      </p:sp>
      <p:sp>
        <p:nvSpPr>
          <p:cNvPr id="2" name="Slide Number Placeholder 1"/>
          <p:cNvSpPr>
            <a:spLocks noGrp="1"/>
          </p:cNvSpPr>
          <p:nvPr>
            <p:ph type="sldNum" sz="quarter" idx="12"/>
          </p:nvPr>
        </p:nvSpPr>
        <p:spPr/>
        <p:txBody>
          <a:bodyPr/>
          <a:lstStyle/>
          <a:p>
            <a:pPr>
              <a:defRPr/>
            </a:pPr>
            <a:fld id="{AEA50337-FB79-49BA-A00E-C10CA72D6A37}" type="slidenum">
              <a:rPr lang="en-US" smtClean="0"/>
              <a:pPr>
                <a:defRPr/>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1"/>
          <p:cNvSpPr>
            <a:spLocks noGrp="1"/>
          </p:cNvSpPr>
          <p:nvPr>
            <p:ph idx="1"/>
          </p:nvPr>
        </p:nvSpPr>
        <p:spPr>
          <a:xfrm>
            <a:off x="457200" y="1219200"/>
            <a:ext cx="8229600" cy="4787900"/>
          </a:xfrm>
        </p:spPr>
        <p:txBody>
          <a:bodyPr/>
          <a:lstStyle/>
          <a:p>
            <a:pPr eaLnBrk="1" hangingPunct="1"/>
            <a:r>
              <a:rPr lang="en-US" dirty="0" smtClean="0"/>
              <a:t>Charge the portion of time Counselors and Librarians teach a class to Object Code 11xx or 13xx</a:t>
            </a:r>
          </a:p>
          <a:p>
            <a:pPr lvl="1" eaLnBrk="1" hangingPunct="1"/>
            <a:r>
              <a:rPr lang="en-US" dirty="0" smtClean="0"/>
              <a:t>Make sure the benefits gets charged to instructional as well</a:t>
            </a:r>
          </a:p>
          <a:p>
            <a:pPr eaLnBrk="1" hangingPunct="1"/>
            <a:r>
              <a:rPr lang="en-US" dirty="0" smtClean="0"/>
              <a:t>Charge appropriate percentage of time spent by management and custodial personnel and proportion of supplies to appropriate funds, such as:</a:t>
            </a:r>
          </a:p>
          <a:p>
            <a:pPr lvl="1" eaLnBrk="1" hangingPunct="1"/>
            <a:r>
              <a:rPr lang="en-US" dirty="0" smtClean="0"/>
              <a:t>Bookstore – Activity Code 6910</a:t>
            </a:r>
          </a:p>
          <a:p>
            <a:pPr lvl="1" eaLnBrk="1" hangingPunct="1"/>
            <a:r>
              <a:rPr lang="en-US" dirty="0" smtClean="0"/>
              <a:t>Child Care Centers – Activity Code 6920</a:t>
            </a:r>
          </a:p>
          <a:p>
            <a:pPr lvl="1" eaLnBrk="1" hangingPunct="1"/>
            <a:r>
              <a:rPr lang="en-US" dirty="0" smtClean="0"/>
              <a:t>Food Service – Activity Code 6940</a:t>
            </a:r>
          </a:p>
        </p:txBody>
      </p:sp>
      <p:sp>
        <p:nvSpPr>
          <p:cNvPr id="3" name="Title 2"/>
          <p:cNvSpPr>
            <a:spLocks noGrp="1"/>
          </p:cNvSpPr>
          <p:nvPr>
            <p:ph type="title"/>
          </p:nvPr>
        </p:nvSpPr>
        <p:spPr>
          <a:xfrm>
            <a:off x="457200" y="152400"/>
            <a:ext cx="8229600" cy="1143000"/>
          </a:xfrm>
        </p:spPr>
        <p:txBody>
          <a:bodyPr>
            <a:normAutofit/>
          </a:bodyPr>
          <a:lstStyle/>
          <a:p>
            <a:pPr eaLnBrk="1" hangingPunct="1">
              <a:defRPr/>
            </a:pPr>
            <a:r>
              <a:rPr lang="en-US" dirty="0" smtClean="0"/>
              <a:t>50% Law – </a:t>
            </a:r>
            <a:r>
              <a:rPr lang="en-US" dirty="0"/>
              <a:t>Things to consider - </a:t>
            </a:r>
            <a:r>
              <a:rPr lang="en-US" sz="2400" dirty="0" smtClean="0"/>
              <a:t>continued</a:t>
            </a:r>
            <a:endParaRPr lang="en-US" dirty="0"/>
          </a:p>
        </p:txBody>
      </p:sp>
      <p:sp>
        <p:nvSpPr>
          <p:cNvPr id="2" name="Slide Number Placeholder 1"/>
          <p:cNvSpPr>
            <a:spLocks noGrp="1"/>
          </p:cNvSpPr>
          <p:nvPr>
            <p:ph type="sldNum" sz="quarter" idx="12"/>
          </p:nvPr>
        </p:nvSpPr>
        <p:spPr/>
        <p:txBody>
          <a:bodyPr/>
          <a:lstStyle/>
          <a:p>
            <a:pPr>
              <a:defRPr/>
            </a:pPr>
            <a:fld id="{AEA50337-FB79-49BA-A00E-C10CA72D6A37}" type="slidenum">
              <a:rPr lang="en-US" smtClean="0"/>
              <a:pPr>
                <a:defRPr/>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1"/>
          <p:cNvSpPr>
            <a:spLocks noGrp="1"/>
          </p:cNvSpPr>
          <p:nvPr>
            <p:ph idx="1"/>
          </p:nvPr>
        </p:nvSpPr>
        <p:spPr/>
        <p:txBody>
          <a:bodyPr/>
          <a:lstStyle/>
          <a:p>
            <a:pPr eaLnBrk="1" hangingPunct="1"/>
            <a:r>
              <a:rPr lang="en-US" dirty="0" smtClean="0"/>
              <a:t>Charge appropriate percentage of time spent by President, VPs, etc. to Activity Code 6840 – Economic Development for the time spent with the business community</a:t>
            </a:r>
          </a:p>
          <a:p>
            <a:pPr eaLnBrk="1" hangingPunct="1"/>
            <a:r>
              <a:rPr lang="en-US" dirty="0" smtClean="0"/>
              <a:t>Make sure all capital improvement projects in excess of $5,000 are charged to the Capital Projects Fund</a:t>
            </a:r>
          </a:p>
          <a:p>
            <a:pPr eaLnBrk="1" hangingPunct="1"/>
            <a:r>
              <a:rPr lang="en-US" dirty="0" smtClean="0"/>
              <a:t>Review reassigned time carefully</a:t>
            </a:r>
          </a:p>
          <a:p>
            <a:pPr lvl="1" eaLnBrk="1" hangingPunct="1"/>
            <a:r>
              <a:rPr lang="en-US" dirty="0" smtClean="0"/>
              <a:t>Can it be done via stipends above contract for less cost?</a:t>
            </a:r>
          </a:p>
        </p:txBody>
      </p:sp>
      <p:sp>
        <p:nvSpPr>
          <p:cNvPr id="3" name="Title 2"/>
          <p:cNvSpPr>
            <a:spLocks noGrp="1"/>
          </p:cNvSpPr>
          <p:nvPr>
            <p:ph type="title"/>
          </p:nvPr>
        </p:nvSpPr>
        <p:spPr/>
        <p:txBody>
          <a:bodyPr>
            <a:normAutofit/>
          </a:bodyPr>
          <a:lstStyle/>
          <a:p>
            <a:pPr eaLnBrk="1" hangingPunct="1">
              <a:defRPr/>
            </a:pPr>
            <a:r>
              <a:rPr lang="en-US" dirty="0" smtClean="0"/>
              <a:t>50% Law – </a:t>
            </a:r>
            <a:r>
              <a:rPr lang="en-US" dirty="0"/>
              <a:t>Things to consider - </a:t>
            </a:r>
            <a:r>
              <a:rPr lang="en-US" sz="2400" dirty="0" smtClean="0"/>
              <a:t>continued</a:t>
            </a:r>
            <a:endParaRPr lang="en-US" dirty="0"/>
          </a:p>
        </p:txBody>
      </p:sp>
      <p:sp>
        <p:nvSpPr>
          <p:cNvPr id="2" name="Slide Number Placeholder 1"/>
          <p:cNvSpPr>
            <a:spLocks noGrp="1"/>
          </p:cNvSpPr>
          <p:nvPr>
            <p:ph type="sldNum" sz="quarter" idx="12"/>
          </p:nvPr>
        </p:nvSpPr>
        <p:spPr/>
        <p:txBody>
          <a:bodyPr/>
          <a:lstStyle/>
          <a:p>
            <a:pPr>
              <a:defRPr/>
            </a:pPr>
            <a:fld id="{AEA50337-FB79-49BA-A00E-C10CA72D6A37}" type="slidenum">
              <a:rPr lang="en-US" smtClean="0"/>
              <a:pPr>
                <a:defRPr/>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idx="1"/>
          </p:nvPr>
        </p:nvSpPr>
        <p:spPr/>
        <p:txBody>
          <a:bodyPr/>
          <a:lstStyle/>
          <a:p>
            <a:pPr eaLnBrk="1" hangingPunct="1"/>
            <a:r>
              <a:rPr lang="en-US" dirty="0" smtClean="0"/>
              <a:t>Any refunds received should abate expenditures and not be considered revenue</a:t>
            </a:r>
          </a:p>
          <a:p>
            <a:pPr eaLnBrk="1" hangingPunct="1"/>
            <a:r>
              <a:rPr lang="en-US" dirty="0" smtClean="0"/>
              <a:t>Bad debt expenses should be coded to a contra-revenue account and not an expenditure</a:t>
            </a:r>
          </a:p>
          <a:p>
            <a:pPr lvl="1" eaLnBrk="1" hangingPunct="1"/>
            <a:r>
              <a:rPr lang="en-US" dirty="0" smtClean="0"/>
              <a:t>Remember to reflect gross revenues on CCFS-324 report and not the net from the contra-revenue account</a:t>
            </a:r>
          </a:p>
          <a:p>
            <a:pPr eaLnBrk="1" hangingPunct="1"/>
            <a:r>
              <a:rPr lang="en-US" dirty="0" smtClean="0"/>
              <a:t>Charge a portion of student accident insurance to Athletics – Activity Code 6960</a:t>
            </a:r>
          </a:p>
        </p:txBody>
      </p:sp>
      <p:sp>
        <p:nvSpPr>
          <p:cNvPr id="3" name="Title 2"/>
          <p:cNvSpPr>
            <a:spLocks noGrp="1"/>
          </p:cNvSpPr>
          <p:nvPr>
            <p:ph type="title"/>
          </p:nvPr>
        </p:nvSpPr>
        <p:spPr/>
        <p:txBody>
          <a:bodyPr>
            <a:normAutofit/>
          </a:bodyPr>
          <a:lstStyle/>
          <a:p>
            <a:pPr eaLnBrk="1" hangingPunct="1">
              <a:defRPr/>
            </a:pPr>
            <a:r>
              <a:rPr lang="en-US" dirty="0" smtClean="0"/>
              <a:t>50% Law – </a:t>
            </a:r>
            <a:r>
              <a:rPr lang="en-US" dirty="0"/>
              <a:t>Things to consider - </a:t>
            </a:r>
            <a:r>
              <a:rPr lang="en-US" sz="2400" dirty="0" smtClean="0"/>
              <a:t>continued</a:t>
            </a:r>
            <a:endParaRPr lang="en-US" dirty="0"/>
          </a:p>
        </p:txBody>
      </p:sp>
      <p:sp>
        <p:nvSpPr>
          <p:cNvPr id="2" name="Slide Number Placeholder 1"/>
          <p:cNvSpPr>
            <a:spLocks noGrp="1"/>
          </p:cNvSpPr>
          <p:nvPr>
            <p:ph type="sldNum" sz="quarter" idx="12"/>
          </p:nvPr>
        </p:nvSpPr>
        <p:spPr/>
        <p:txBody>
          <a:bodyPr/>
          <a:lstStyle/>
          <a:p>
            <a:pPr>
              <a:defRPr/>
            </a:pPr>
            <a:fld id="{AEA50337-FB79-49BA-A00E-C10CA72D6A37}" type="slidenum">
              <a:rPr lang="en-US" smtClean="0"/>
              <a:pPr>
                <a:defRPr/>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1"/>
          <p:cNvSpPr>
            <a:spLocks noGrp="1"/>
          </p:cNvSpPr>
          <p:nvPr>
            <p:ph idx="1"/>
          </p:nvPr>
        </p:nvSpPr>
        <p:spPr/>
        <p:txBody>
          <a:bodyPr/>
          <a:lstStyle/>
          <a:p>
            <a:pPr eaLnBrk="1" hangingPunct="1"/>
            <a:r>
              <a:rPr lang="en-US" dirty="0" smtClean="0"/>
              <a:t>Only charge items to Equipment Replacement when it meets the following guideline:</a:t>
            </a:r>
          </a:p>
          <a:p>
            <a:pPr lvl="1" eaLnBrk="1" hangingPunct="1"/>
            <a:r>
              <a:rPr lang="en-US" sz="2400" i="1" dirty="0" smtClean="0"/>
              <a:t>Expenditures for the </a:t>
            </a:r>
            <a:r>
              <a:rPr lang="en-US" sz="2400" b="1" i="1" dirty="0" smtClean="0"/>
              <a:t>identical replacement </a:t>
            </a:r>
            <a:r>
              <a:rPr lang="en-US" sz="2400" i="1" dirty="0" smtClean="0"/>
              <a:t>of equipment (necessitated by normal use) on a piece-for-piece basis to perform the same function(s).</a:t>
            </a:r>
          </a:p>
          <a:p>
            <a:pPr lvl="1" eaLnBrk="1" hangingPunct="1"/>
            <a:r>
              <a:rPr lang="en-US" sz="2400" i="1" dirty="0" smtClean="0"/>
              <a:t>If it differs in capacity, function, or quality, it should be charged to New Equipment</a:t>
            </a:r>
          </a:p>
          <a:p>
            <a:pPr eaLnBrk="1" hangingPunct="1"/>
            <a:r>
              <a:rPr lang="en-US" dirty="0" smtClean="0"/>
              <a:t>Make sure instructional aide job specifications indicate that they are under the direct supervision of the classroom instructor</a:t>
            </a:r>
          </a:p>
        </p:txBody>
      </p:sp>
      <p:sp>
        <p:nvSpPr>
          <p:cNvPr id="3" name="Title 2"/>
          <p:cNvSpPr>
            <a:spLocks noGrp="1"/>
          </p:cNvSpPr>
          <p:nvPr>
            <p:ph type="title"/>
          </p:nvPr>
        </p:nvSpPr>
        <p:spPr/>
        <p:txBody>
          <a:bodyPr>
            <a:normAutofit/>
          </a:bodyPr>
          <a:lstStyle/>
          <a:p>
            <a:pPr eaLnBrk="1" hangingPunct="1">
              <a:defRPr/>
            </a:pPr>
            <a:r>
              <a:rPr lang="en-US" dirty="0" smtClean="0"/>
              <a:t>50% Law – </a:t>
            </a:r>
            <a:r>
              <a:rPr lang="en-US" dirty="0"/>
              <a:t>Things to consider - </a:t>
            </a:r>
            <a:r>
              <a:rPr lang="en-US" sz="2400" dirty="0" smtClean="0"/>
              <a:t>continued</a:t>
            </a:r>
            <a:endParaRPr lang="en-US" dirty="0"/>
          </a:p>
        </p:txBody>
      </p:sp>
      <p:sp>
        <p:nvSpPr>
          <p:cNvPr id="2" name="Slide Number Placeholder 1"/>
          <p:cNvSpPr>
            <a:spLocks noGrp="1"/>
          </p:cNvSpPr>
          <p:nvPr>
            <p:ph type="sldNum" sz="quarter" idx="12"/>
          </p:nvPr>
        </p:nvSpPr>
        <p:spPr/>
        <p:txBody>
          <a:bodyPr/>
          <a:lstStyle/>
          <a:p>
            <a:pPr>
              <a:defRPr/>
            </a:pPr>
            <a:fld id="{AEA50337-FB79-49BA-A00E-C10CA72D6A37}" type="slidenum">
              <a:rPr lang="en-US" smtClean="0"/>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1"/>
          <p:cNvSpPr>
            <a:spLocks noGrp="1"/>
          </p:cNvSpPr>
          <p:nvPr>
            <p:ph idx="1"/>
          </p:nvPr>
        </p:nvSpPr>
        <p:spPr/>
        <p:txBody>
          <a:bodyPr/>
          <a:lstStyle/>
          <a:p>
            <a:pPr eaLnBrk="1" hangingPunct="1"/>
            <a:r>
              <a:rPr lang="en-US" dirty="0" smtClean="0"/>
              <a:t>If you rent out facilities, make sure that the custodial and/or utilities are separated out so you can abate those expenditures</a:t>
            </a:r>
          </a:p>
          <a:p>
            <a:pPr eaLnBrk="1" hangingPunct="1"/>
            <a:r>
              <a:rPr lang="en-US" dirty="0" smtClean="0"/>
              <a:t>Charge the appropriate percentage of Compensated Absences liability to the instructional salaries and benefits</a:t>
            </a:r>
          </a:p>
          <a:p>
            <a:pPr eaLnBrk="1" hangingPunct="1"/>
            <a:r>
              <a:rPr lang="en-US" dirty="0" smtClean="0"/>
              <a:t>Charge purchases for students to Object Code 76xx and Activity Code 7320 for items such as:</a:t>
            </a:r>
          </a:p>
          <a:p>
            <a:pPr lvl="1" eaLnBrk="1" hangingPunct="1"/>
            <a:r>
              <a:rPr lang="en-US" dirty="0" smtClean="0"/>
              <a:t>Bus Passes</a:t>
            </a:r>
          </a:p>
          <a:p>
            <a:pPr lvl="1" eaLnBrk="1" hangingPunct="1"/>
            <a:r>
              <a:rPr lang="en-US" dirty="0" smtClean="0"/>
              <a:t>Bookstore and/or Child Care Vouchers</a:t>
            </a:r>
          </a:p>
        </p:txBody>
      </p:sp>
      <p:sp>
        <p:nvSpPr>
          <p:cNvPr id="3" name="Title 2"/>
          <p:cNvSpPr>
            <a:spLocks noGrp="1"/>
          </p:cNvSpPr>
          <p:nvPr>
            <p:ph type="title"/>
          </p:nvPr>
        </p:nvSpPr>
        <p:spPr/>
        <p:txBody>
          <a:bodyPr>
            <a:normAutofit/>
          </a:bodyPr>
          <a:lstStyle/>
          <a:p>
            <a:pPr eaLnBrk="1" hangingPunct="1">
              <a:defRPr/>
            </a:pPr>
            <a:r>
              <a:rPr lang="en-US" dirty="0" smtClean="0"/>
              <a:t>50% Law – </a:t>
            </a:r>
            <a:r>
              <a:rPr lang="en-US" dirty="0"/>
              <a:t>Things to consider - </a:t>
            </a:r>
            <a:r>
              <a:rPr lang="en-US" sz="2400" dirty="0" smtClean="0"/>
              <a:t>continued</a:t>
            </a:r>
            <a:endParaRPr lang="en-US" dirty="0"/>
          </a:p>
        </p:txBody>
      </p:sp>
      <p:sp>
        <p:nvSpPr>
          <p:cNvPr id="2" name="Slide Number Placeholder 1"/>
          <p:cNvSpPr>
            <a:spLocks noGrp="1"/>
          </p:cNvSpPr>
          <p:nvPr>
            <p:ph type="sldNum" sz="quarter" idx="12"/>
          </p:nvPr>
        </p:nvSpPr>
        <p:spPr/>
        <p:txBody>
          <a:bodyPr/>
          <a:lstStyle/>
          <a:p>
            <a:pPr>
              <a:defRPr/>
            </a:pPr>
            <a:fld id="{AEA50337-FB79-49BA-A00E-C10CA72D6A37}" type="slidenum">
              <a:rPr lang="en-US" smtClean="0"/>
              <a:pPr>
                <a:defRPr/>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Indirect Costs – debit the expense in the Restricted General Fund and credit the expense in the Unrestricted General Fund</a:t>
            </a:r>
          </a:p>
          <a:p>
            <a:r>
              <a:rPr lang="en-US" dirty="0" smtClean="0"/>
              <a:t>Charge the appropriate portion of your audit fees to your various funds and/or grants</a:t>
            </a:r>
          </a:p>
          <a:p>
            <a:r>
              <a:rPr lang="en-US" dirty="0" smtClean="0"/>
              <a:t>If you have a Bursar Fund for fee collections, charge the bank card fees to this fund</a:t>
            </a:r>
          </a:p>
          <a:p>
            <a:endParaRPr lang="en-US" dirty="0" smtClean="0"/>
          </a:p>
          <a:p>
            <a:pPr marL="109537" indent="0" algn="ctr">
              <a:buNone/>
            </a:pPr>
            <a:r>
              <a:rPr lang="en-US" b="1" dirty="0"/>
              <a:t>Disclaimer – make sure you read the BAM carefully and that you comply with it</a:t>
            </a:r>
          </a:p>
          <a:p>
            <a:endParaRPr lang="en-US" dirty="0" smtClean="0"/>
          </a:p>
          <a:p>
            <a:endParaRPr lang="en-US" dirty="0"/>
          </a:p>
        </p:txBody>
      </p:sp>
      <p:sp>
        <p:nvSpPr>
          <p:cNvPr id="3" name="Title 2"/>
          <p:cNvSpPr>
            <a:spLocks noGrp="1"/>
          </p:cNvSpPr>
          <p:nvPr>
            <p:ph type="title"/>
          </p:nvPr>
        </p:nvSpPr>
        <p:spPr/>
        <p:txBody>
          <a:bodyPr/>
          <a:lstStyle/>
          <a:p>
            <a:r>
              <a:rPr lang="en-US" dirty="0"/>
              <a:t>50% Law – Things to </a:t>
            </a:r>
            <a:r>
              <a:rPr lang="en-US" dirty="0" smtClean="0"/>
              <a:t>consider </a:t>
            </a:r>
            <a:r>
              <a:rPr lang="en-US" dirty="0"/>
              <a:t>- </a:t>
            </a:r>
            <a:r>
              <a:rPr lang="en-US" sz="2400" dirty="0"/>
              <a:t>continued</a:t>
            </a:r>
            <a:endParaRPr lang="en-US" dirty="0"/>
          </a:p>
        </p:txBody>
      </p:sp>
      <p:sp>
        <p:nvSpPr>
          <p:cNvPr id="4" name="Slide Number Placeholder 3"/>
          <p:cNvSpPr>
            <a:spLocks noGrp="1"/>
          </p:cNvSpPr>
          <p:nvPr>
            <p:ph type="sldNum" sz="quarter" idx="12"/>
          </p:nvPr>
        </p:nvSpPr>
        <p:spPr/>
        <p:txBody>
          <a:bodyPr/>
          <a:lstStyle/>
          <a:p>
            <a:pPr>
              <a:defRPr/>
            </a:pPr>
            <a:fld id="{AEA50337-FB79-49BA-A00E-C10CA72D6A37}" type="slidenum">
              <a:rPr lang="en-US" smtClean="0"/>
              <a:pPr>
                <a:defRPr/>
              </a:pPr>
              <a:t>19</a:t>
            </a:fld>
            <a:endParaRPr lang="en-US" dirty="0"/>
          </a:p>
        </p:txBody>
      </p:sp>
    </p:spTree>
    <p:extLst>
      <p:ext uri="{BB962C8B-B14F-4D97-AF65-F5344CB8AC3E}">
        <p14:creationId xmlns:p14="http://schemas.microsoft.com/office/powerpoint/2010/main" val="2642221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1"/>
          <p:cNvSpPr>
            <a:spLocks noGrp="1"/>
          </p:cNvSpPr>
          <p:nvPr>
            <p:ph idx="1"/>
          </p:nvPr>
        </p:nvSpPr>
        <p:spPr/>
        <p:txBody>
          <a:bodyPr/>
          <a:lstStyle/>
          <a:p>
            <a:pPr eaLnBrk="1" hangingPunct="1"/>
            <a:r>
              <a:rPr lang="en-US" dirty="0" smtClean="0"/>
              <a:t>Education Code Section 84362</a:t>
            </a:r>
          </a:p>
          <a:p>
            <a:pPr eaLnBrk="1" hangingPunct="1"/>
            <a:endParaRPr lang="en-US" dirty="0" smtClean="0"/>
          </a:p>
          <a:p>
            <a:pPr eaLnBrk="1" hangingPunct="1"/>
            <a:r>
              <a:rPr lang="en-US" dirty="0" smtClean="0"/>
              <a:t>California Code of Regulations 59204</a:t>
            </a:r>
          </a:p>
          <a:p>
            <a:pPr eaLnBrk="1" hangingPunct="1"/>
            <a:endParaRPr lang="en-US" dirty="0" smtClean="0"/>
          </a:p>
          <a:p>
            <a:pPr eaLnBrk="1" hangingPunct="1"/>
            <a:r>
              <a:rPr lang="en-US" dirty="0" smtClean="0"/>
              <a:t>Contracted District Audit Manual</a:t>
            </a:r>
          </a:p>
        </p:txBody>
      </p:sp>
      <p:sp>
        <p:nvSpPr>
          <p:cNvPr id="3" name="Title 2"/>
          <p:cNvSpPr>
            <a:spLocks noGrp="1"/>
          </p:cNvSpPr>
          <p:nvPr>
            <p:ph type="title"/>
          </p:nvPr>
        </p:nvSpPr>
        <p:spPr/>
        <p:txBody>
          <a:bodyPr/>
          <a:lstStyle/>
          <a:p>
            <a:pPr eaLnBrk="1" fontAlgn="auto" hangingPunct="1">
              <a:spcAft>
                <a:spcPts val="0"/>
              </a:spcAft>
              <a:defRPr/>
            </a:pPr>
            <a:r>
              <a:rPr lang="en-US" dirty="0" smtClean="0"/>
              <a:t>50% Law – What Applies</a:t>
            </a:r>
            <a:endParaRPr lang="en-US" dirty="0"/>
          </a:p>
        </p:txBody>
      </p:sp>
      <p:sp>
        <p:nvSpPr>
          <p:cNvPr id="2" name="Slide Number Placeholder 1"/>
          <p:cNvSpPr>
            <a:spLocks noGrp="1"/>
          </p:cNvSpPr>
          <p:nvPr>
            <p:ph type="sldNum" sz="quarter" idx="12"/>
          </p:nvPr>
        </p:nvSpPr>
        <p:spPr/>
        <p:txBody>
          <a:bodyPr/>
          <a:lstStyle/>
          <a:p>
            <a:pPr>
              <a:defRPr/>
            </a:pPr>
            <a:fld id="{AEA50337-FB79-49BA-A00E-C10CA72D6A37}" type="slidenum">
              <a:rPr lang="en-US" smtClean="0"/>
              <a:pPr>
                <a:defRPr/>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Questions</a:t>
            </a:r>
          </a:p>
          <a:p>
            <a:endParaRPr lang="en-US" dirty="0"/>
          </a:p>
          <a:p>
            <a:r>
              <a:rPr lang="en-US" dirty="0" smtClean="0"/>
              <a:t>Comments</a:t>
            </a:r>
          </a:p>
          <a:p>
            <a:endParaRPr lang="en-US" dirty="0"/>
          </a:p>
          <a:p>
            <a:r>
              <a:rPr lang="en-US" dirty="0" smtClean="0"/>
              <a:t>Suggestions</a:t>
            </a:r>
            <a:endParaRPr lang="en-US" dirty="0"/>
          </a:p>
        </p:txBody>
      </p:sp>
      <p:sp>
        <p:nvSpPr>
          <p:cNvPr id="3" name="Title 2"/>
          <p:cNvSpPr>
            <a:spLocks noGrp="1"/>
          </p:cNvSpPr>
          <p:nvPr>
            <p:ph type="title"/>
          </p:nvPr>
        </p:nvSpPr>
        <p:spPr/>
        <p:txBody>
          <a:bodyPr>
            <a:normAutofit fontScale="90000"/>
          </a:bodyPr>
          <a:lstStyle/>
          <a:p>
            <a:r>
              <a:rPr lang="en-US" dirty="0" smtClean="0"/>
              <a:t>50% Law – Did we miss anything?</a:t>
            </a:r>
            <a:endParaRPr lang="en-US" dirty="0"/>
          </a:p>
        </p:txBody>
      </p:sp>
      <p:sp>
        <p:nvSpPr>
          <p:cNvPr id="4" name="Slide Number Placeholder 3"/>
          <p:cNvSpPr>
            <a:spLocks noGrp="1"/>
          </p:cNvSpPr>
          <p:nvPr>
            <p:ph type="sldNum" sz="quarter" idx="12"/>
          </p:nvPr>
        </p:nvSpPr>
        <p:spPr/>
        <p:txBody>
          <a:bodyPr/>
          <a:lstStyle/>
          <a:p>
            <a:pPr>
              <a:defRPr/>
            </a:pPr>
            <a:fld id="{AEA50337-FB79-49BA-A00E-C10CA72D6A37}" type="slidenum">
              <a:rPr lang="en-US" smtClean="0"/>
              <a:pPr>
                <a:defRPr/>
              </a:pPr>
              <a:t>20</a:t>
            </a:fld>
            <a:endParaRPr lang="en-US" dirty="0"/>
          </a:p>
        </p:txBody>
      </p:sp>
    </p:spTree>
    <p:extLst>
      <p:ext uri="{BB962C8B-B14F-4D97-AF65-F5344CB8AC3E}">
        <p14:creationId xmlns:p14="http://schemas.microsoft.com/office/powerpoint/2010/main" val="2421057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1"/>
          <p:cNvSpPr>
            <a:spLocks noGrp="1"/>
          </p:cNvSpPr>
          <p:nvPr>
            <p:ph idx="1"/>
          </p:nvPr>
        </p:nvSpPr>
        <p:spPr/>
        <p:txBody>
          <a:bodyPr/>
          <a:lstStyle/>
          <a:p>
            <a:pPr eaLnBrk="1" hangingPunct="1"/>
            <a:r>
              <a:rPr lang="en-US" b="1" dirty="0" smtClean="0"/>
              <a:t>EC 84362(d</a:t>
            </a:r>
            <a:r>
              <a:rPr lang="en-US" dirty="0" smtClean="0"/>
              <a:t>) states: </a:t>
            </a:r>
          </a:p>
          <a:p>
            <a:pPr eaLnBrk="1" hangingPunct="1"/>
            <a:endParaRPr lang="en-US" dirty="0" smtClean="0"/>
          </a:p>
          <a:p>
            <a:pPr lvl="1" eaLnBrk="1" hangingPunct="1"/>
            <a:r>
              <a:rPr lang="en-US" dirty="0" smtClean="0"/>
              <a:t>“</a:t>
            </a:r>
            <a:r>
              <a:rPr lang="en-US" i="1" dirty="0" smtClean="0"/>
              <a:t>there shall be expended during each fiscal year for payment of salaries of classroom instructors by a community college district, 50 percent of the district’s current expense of education.”</a:t>
            </a:r>
          </a:p>
        </p:txBody>
      </p:sp>
      <p:sp>
        <p:nvSpPr>
          <p:cNvPr id="3" name="Title 2"/>
          <p:cNvSpPr>
            <a:spLocks noGrp="1"/>
          </p:cNvSpPr>
          <p:nvPr>
            <p:ph type="title"/>
          </p:nvPr>
        </p:nvSpPr>
        <p:spPr/>
        <p:txBody>
          <a:bodyPr/>
          <a:lstStyle/>
          <a:p>
            <a:pPr eaLnBrk="1" fontAlgn="auto" hangingPunct="1">
              <a:spcAft>
                <a:spcPts val="0"/>
              </a:spcAft>
              <a:defRPr/>
            </a:pPr>
            <a:r>
              <a:rPr lang="en-US" dirty="0" smtClean="0"/>
              <a:t>50% Law – What it Means</a:t>
            </a:r>
            <a:endParaRPr lang="en-US" dirty="0"/>
          </a:p>
        </p:txBody>
      </p:sp>
      <p:sp>
        <p:nvSpPr>
          <p:cNvPr id="2" name="Slide Number Placeholder 1"/>
          <p:cNvSpPr>
            <a:spLocks noGrp="1"/>
          </p:cNvSpPr>
          <p:nvPr>
            <p:ph type="sldNum" sz="quarter" idx="12"/>
          </p:nvPr>
        </p:nvSpPr>
        <p:spPr/>
        <p:txBody>
          <a:bodyPr/>
          <a:lstStyle/>
          <a:p>
            <a:pPr>
              <a:defRPr/>
            </a:pPr>
            <a:fld id="{AEA50337-FB79-49BA-A00E-C10CA72D6A37}" type="slidenum">
              <a:rPr lang="en-US" smtClean="0"/>
              <a:pPr>
                <a:defRPr/>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p:cNvSpPr>
            <a:spLocks noGrp="1"/>
          </p:cNvSpPr>
          <p:nvPr>
            <p:ph idx="1"/>
          </p:nvPr>
        </p:nvSpPr>
        <p:spPr/>
        <p:txBody>
          <a:bodyPr/>
          <a:lstStyle/>
          <a:p>
            <a:pPr eaLnBrk="1" hangingPunct="1"/>
            <a:r>
              <a:rPr lang="en-US" b="1" dirty="0" smtClean="0"/>
              <a:t>EC 84362(c) </a:t>
            </a:r>
            <a:r>
              <a:rPr lang="en-US" dirty="0" smtClean="0"/>
              <a:t>defines Current Expense of Education as:</a:t>
            </a:r>
          </a:p>
          <a:p>
            <a:pPr lvl="1" eaLnBrk="1" hangingPunct="1"/>
            <a:r>
              <a:rPr lang="en-US" i="1" dirty="0" smtClean="0"/>
              <a:t>the gross total expended for the purposes classified in the final budget…</a:t>
            </a:r>
          </a:p>
          <a:p>
            <a:pPr lvl="2" eaLnBrk="1" hangingPunct="1"/>
            <a:r>
              <a:rPr lang="en-US" i="1" dirty="0" smtClean="0"/>
              <a:t>Academic salaries</a:t>
            </a:r>
          </a:p>
          <a:p>
            <a:pPr lvl="2" eaLnBrk="1" hangingPunct="1"/>
            <a:r>
              <a:rPr lang="en-US" i="1" dirty="0" smtClean="0"/>
              <a:t>Classified salaries </a:t>
            </a:r>
          </a:p>
          <a:p>
            <a:pPr lvl="2" eaLnBrk="1" hangingPunct="1"/>
            <a:r>
              <a:rPr lang="en-US" i="1" dirty="0" smtClean="0"/>
              <a:t>Employee benefits </a:t>
            </a:r>
          </a:p>
          <a:p>
            <a:pPr lvl="2" eaLnBrk="1" hangingPunct="1"/>
            <a:r>
              <a:rPr lang="en-US" i="1" dirty="0" smtClean="0"/>
              <a:t>Books, supplies and equipment replacement</a:t>
            </a:r>
          </a:p>
          <a:p>
            <a:pPr lvl="2" eaLnBrk="1" hangingPunct="1"/>
            <a:r>
              <a:rPr lang="en-US" i="1" dirty="0" smtClean="0"/>
              <a:t>Contracted services and other operating expenses</a:t>
            </a:r>
          </a:p>
          <a:p>
            <a:pPr eaLnBrk="1" hangingPunct="1"/>
            <a:endParaRPr lang="en-US" dirty="0" smtClean="0"/>
          </a:p>
        </p:txBody>
      </p:sp>
      <p:sp>
        <p:nvSpPr>
          <p:cNvPr id="3" name="Title 2"/>
          <p:cNvSpPr>
            <a:spLocks noGrp="1"/>
          </p:cNvSpPr>
          <p:nvPr>
            <p:ph type="title"/>
          </p:nvPr>
        </p:nvSpPr>
        <p:spPr/>
        <p:txBody>
          <a:bodyPr>
            <a:normAutofit fontScale="90000"/>
          </a:bodyPr>
          <a:lstStyle/>
          <a:p>
            <a:pPr eaLnBrk="1" fontAlgn="auto" hangingPunct="1">
              <a:spcAft>
                <a:spcPts val="0"/>
              </a:spcAft>
              <a:defRPr/>
            </a:pPr>
            <a:r>
              <a:rPr lang="en-US" dirty="0" smtClean="0"/>
              <a:t>50% Law – Current Expense of Education (Inclusions)</a:t>
            </a:r>
            <a:endParaRPr lang="en-US" dirty="0"/>
          </a:p>
        </p:txBody>
      </p:sp>
      <p:sp>
        <p:nvSpPr>
          <p:cNvPr id="2" name="Slide Number Placeholder 1"/>
          <p:cNvSpPr>
            <a:spLocks noGrp="1"/>
          </p:cNvSpPr>
          <p:nvPr>
            <p:ph type="sldNum" sz="quarter" idx="12"/>
          </p:nvPr>
        </p:nvSpPr>
        <p:spPr/>
        <p:txBody>
          <a:bodyPr/>
          <a:lstStyle/>
          <a:p>
            <a:pPr>
              <a:defRPr/>
            </a:pPr>
            <a:fld id="{AEA50337-FB79-49BA-A00E-C10CA72D6A37}" type="slidenum">
              <a:rPr lang="en-US" smtClean="0"/>
              <a:pPr>
                <a:defRPr/>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365760" indent="-256032" eaLnBrk="1" fontAlgn="auto" hangingPunct="1">
              <a:spcAft>
                <a:spcPts val="0"/>
              </a:spcAft>
              <a:buFont typeface="Wingdings 3"/>
              <a:buChar char=""/>
              <a:defRPr/>
            </a:pPr>
            <a:r>
              <a:rPr lang="en-US" b="1" dirty="0"/>
              <a:t>EC 84362(c) </a:t>
            </a:r>
            <a:r>
              <a:rPr lang="en-US" dirty="0" smtClean="0"/>
              <a:t>excludes from </a:t>
            </a:r>
            <a:r>
              <a:rPr lang="en-US" dirty="0"/>
              <a:t>Current Expense of </a:t>
            </a:r>
            <a:r>
              <a:rPr lang="en-US" dirty="0" smtClean="0"/>
              <a:t>Education:</a:t>
            </a:r>
          </a:p>
          <a:p>
            <a:pPr marL="621792" lvl="1" eaLnBrk="1" fontAlgn="auto" hangingPunct="1">
              <a:spcBef>
                <a:spcPts val="324"/>
              </a:spcBef>
              <a:spcAft>
                <a:spcPts val="0"/>
              </a:spcAft>
              <a:buFont typeface="Verdana"/>
              <a:buChar char="◦"/>
              <a:defRPr/>
            </a:pPr>
            <a:r>
              <a:rPr lang="en-US" i="1" dirty="0" smtClean="0"/>
              <a:t>Salaries, benefits, books, supplies, equipment replacement contracted services and other operating expenses for Student Transportation, Food Services and Community Services</a:t>
            </a:r>
          </a:p>
          <a:p>
            <a:pPr marL="621792" lvl="1" eaLnBrk="1" fontAlgn="auto" hangingPunct="1">
              <a:spcBef>
                <a:spcPts val="324"/>
              </a:spcBef>
              <a:spcAft>
                <a:spcPts val="0"/>
              </a:spcAft>
              <a:buFont typeface="Verdana"/>
              <a:buChar char="◦"/>
              <a:defRPr/>
            </a:pPr>
            <a:r>
              <a:rPr lang="en-US" i="1" dirty="0" smtClean="0"/>
              <a:t>Sites, Buildings, Books and Media, and New Equipment (object of expenditure 6000 in BAM)</a:t>
            </a:r>
          </a:p>
          <a:p>
            <a:pPr marL="621792" lvl="1" eaLnBrk="1" fontAlgn="auto" hangingPunct="1">
              <a:spcBef>
                <a:spcPts val="324"/>
              </a:spcBef>
              <a:spcAft>
                <a:spcPts val="0"/>
              </a:spcAft>
              <a:buFont typeface="Verdana"/>
              <a:buChar char="◦"/>
              <a:defRPr/>
            </a:pPr>
            <a:r>
              <a:rPr lang="en-US" i="1" dirty="0" smtClean="0"/>
              <a:t>Amount expended from categorical aid received from the federal or state government</a:t>
            </a:r>
          </a:p>
          <a:p>
            <a:pPr marL="621792" lvl="1" eaLnBrk="1" fontAlgn="auto" hangingPunct="1">
              <a:spcBef>
                <a:spcPts val="324"/>
              </a:spcBef>
              <a:spcAft>
                <a:spcPts val="0"/>
              </a:spcAft>
              <a:buFont typeface="Verdana"/>
              <a:buChar char="◦"/>
              <a:defRPr/>
            </a:pPr>
            <a:r>
              <a:rPr lang="en-US" i="1" dirty="0" smtClean="0"/>
              <a:t>Expenditures for facility acquisition and construction</a:t>
            </a:r>
            <a:endParaRPr lang="en-US" i="1" dirty="0"/>
          </a:p>
          <a:p>
            <a:pPr marL="365760" indent="-256032" eaLnBrk="1" fontAlgn="auto" hangingPunct="1">
              <a:spcAft>
                <a:spcPts val="0"/>
              </a:spcAft>
              <a:buFont typeface="Wingdings 3"/>
              <a:buChar char=""/>
              <a:defRPr/>
            </a:pPr>
            <a:endParaRPr lang="en-US" dirty="0"/>
          </a:p>
        </p:txBody>
      </p:sp>
      <p:sp>
        <p:nvSpPr>
          <p:cNvPr id="3" name="Title 2"/>
          <p:cNvSpPr>
            <a:spLocks noGrp="1"/>
          </p:cNvSpPr>
          <p:nvPr>
            <p:ph type="title"/>
          </p:nvPr>
        </p:nvSpPr>
        <p:spPr/>
        <p:txBody>
          <a:bodyPr>
            <a:normAutofit fontScale="90000"/>
          </a:bodyPr>
          <a:lstStyle/>
          <a:p>
            <a:pPr eaLnBrk="1" fontAlgn="auto" hangingPunct="1">
              <a:spcAft>
                <a:spcPts val="0"/>
              </a:spcAft>
              <a:defRPr/>
            </a:pPr>
            <a:r>
              <a:rPr lang="en-US" dirty="0"/>
              <a:t>50% Law – Current Expense of Education </a:t>
            </a:r>
            <a:r>
              <a:rPr lang="en-US" dirty="0" smtClean="0"/>
              <a:t>(Exclusions</a:t>
            </a:r>
            <a:r>
              <a:rPr lang="en-US" dirty="0"/>
              <a:t>)</a:t>
            </a:r>
          </a:p>
        </p:txBody>
      </p:sp>
      <p:sp>
        <p:nvSpPr>
          <p:cNvPr id="4" name="Slide Number Placeholder 3"/>
          <p:cNvSpPr>
            <a:spLocks noGrp="1"/>
          </p:cNvSpPr>
          <p:nvPr>
            <p:ph type="sldNum" sz="quarter" idx="12"/>
          </p:nvPr>
        </p:nvSpPr>
        <p:spPr/>
        <p:txBody>
          <a:bodyPr/>
          <a:lstStyle/>
          <a:p>
            <a:pPr>
              <a:defRPr/>
            </a:pPr>
            <a:fld id="{AEA50337-FB79-49BA-A00E-C10CA72D6A37}" type="slidenum">
              <a:rPr lang="en-US" smtClean="0"/>
              <a:pPr>
                <a:defRPr/>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1"/>
          <p:cNvSpPr>
            <a:spLocks noGrp="1"/>
          </p:cNvSpPr>
          <p:nvPr>
            <p:ph idx="1"/>
          </p:nvPr>
        </p:nvSpPr>
        <p:spPr/>
        <p:txBody>
          <a:bodyPr/>
          <a:lstStyle/>
          <a:p>
            <a:pPr lvl="1" eaLnBrk="1" hangingPunct="1"/>
            <a:r>
              <a:rPr lang="en-US" i="1" dirty="0" smtClean="0"/>
              <a:t>Lease agreements for plant and equipment</a:t>
            </a:r>
          </a:p>
          <a:p>
            <a:pPr lvl="1" eaLnBrk="1" hangingPunct="1"/>
            <a:r>
              <a:rPr lang="en-US" i="1" dirty="0" smtClean="0"/>
              <a:t>Amount expended from funds received from the federal government pursuant to the “Economic Opportunity Act of 1964”</a:t>
            </a:r>
          </a:p>
          <a:p>
            <a:pPr lvl="1" eaLnBrk="1" hangingPunct="1"/>
            <a:r>
              <a:rPr lang="en-US" i="1" dirty="0" smtClean="0"/>
              <a:t>Amount expended from state or federal funds received for grants to community college students or for the employment of community college students</a:t>
            </a:r>
          </a:p>
          <a:p>
            <a:pPr lvl="2" eaLnBrk="1" hangingPunct="1"/>
            <a:r>
              <a:rPr lang="en-US" dirty="0" smtClean="0"/>
              <a:t>For example - Federal Work Study</a:t>
            </a:r>
          </a:p>
          <a:p>
            <a:pPr eaLnBrk="1" hangingPunct="1"/>
            <a:endParaRPr lang="en-US" dirty="0" smtClean="0"/>
          </a:p>
        </p:txBody>
      </p:sp>
      <p:sp>
        <p:nvSpPr>
          <p:cNvPr id="3" name="Title 2"/>
          <p:cNvSpPr>
            <a:spLocks noGrp="1"/>
          </p:cNvSpPr>
          <p:nvPr>
            <p:ph type="title"/>
          </p:nvPr>
        </p:nvSpPr>
        <p:spPr/>
        <p:txBody>
          <a:bodyPr>
            <a:normAutofit fontScale="90000"/>
          </a:bodyPr>
          <a:lstStyle/>
          <a:p>
            <a:pPr eaLnBrk="1" fontAlgn="auto" hangingPunct="1">
              <a:spcAft>
                <a:spcPts val="0"/>
              </a:spcAft>
              <a:defRPr/>
            </a:pPr>
            <a:r>
              <a:rPr lang="en-US" dirty="0"/>
              <a:t>50% Law – Current Expense of Education (Exclusions</a:t>
            </a:r>
            <a:r>
              <a:rPr lang="en-US" dirty="0" smtClean="0"/>
              <a:t>) - </a:t>
            </a:r>
            <a:r>
              <a:rPr lang="en-US" sz="2700" dirty="0" smtClean="0"/>
              <a:t>continued</a:t>
            </a:r>
            <a:endParaRPr lang="en-US" sz="2700" dirty="0"/>
          </a:p>
        </p:txBody>
      </p:sp>
      <p:sp>
        <p:nvSpPr>
          <p:cNvPr id="2" name="Slide Number Placeholder 1"/>
          <p:cNvSpPr>
            <a:spLocks noGrp="1"/>
          </p:cNvSpPr>
          <p:nvPr>
            <p:ph type="sldNum" sz="quarter" idx="12"/>
          </p:nvPr>
        </p:nvSpPr>
        <p:spPr/>
        <p:txBody>
          <a:bodyPr/>
          <a:lstStyle/>
          <a:p>
            <a:pPr>
              <a:defRPr/>
            </a:pPr>
            <a:fld id="{AEA50337-FB79-49BA-A00E-C10CA72D6A37}" type="slidenum">
              <a:rPr lang="en-US" smtClean="0"/>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365760" indent="-256032" eaLnBrk="1" fontAlgn="auto" hangingPunct="1">
              <a:spcAft>
                <a:spcPts val="0"/>
              </a:spcAft>
              <a:buFont typeface="Wingdings 3"/>
              <a:buChar char=""/>
              <a:defRPr/>
            </a:pPr>
            <a:r>
              <a:rPr lang="en-US" b="1" dirty="0" smtClean="0"/>
              <a:t>Title 5, Section 59204 </a:t>
            </a:r>
            <a:r>
              <a:rPr lang="en-US" dirty="0" smtClean="0"/>
              <a:t>defines Current Expense of Education as:</a:t>
            </a:r>
          </a:p>
          <a:p>
            <a:pPr marL="621792" lvl="1" eaLnBrk="1" fontAlgn="auto" hangingPunct="1">
              <a:spcBef>
                <a:spcPts val="324"/>
              </a:spcBef>
              <a:spcAft>
                <a:spcPts val="0"/>
              </a:spcAft>
              <a:buFont typeface="Verdana"/>
              <a:buChar char="◦"/>
              <a:defRPr/>
            </a:pPr>
            <a:r>
              <a:rPr lang="en-US" i="1" dirty="0" smtClean="0"/>
              <a:t>Shall include Object of Expenditures 1000 through 5000 for activity codes 0100 through 6700 as defined in the BAM less expenditures for activity code 64xx (Student Transportation) and less expenditures of:</a:t>
            </a:r>
          </a:p>
          <a:p>
            <a:pPr marL="859536" lvl="2" eaLnBrk="1" fontAlgn="auto" hangingPunct="1">
              <a:spcAft>
                <a:spcPts val="0"/>
              </a:spcAft>
              <a:buFont typeface="Wingdings 2"/>
              <a:buChar char=""/>
              <a:defRPr/>
            </a:pPr>
            <a:r>
              <a:rPr lang="en-US" i="1" dirty="0" smtClean="0"/>
              <a:t>Categorical aid received from the federal and state government requiring expenditure in a program not incurring any instructor salary expenditures</a:t>
            </a:r>
          </a:p>
          <a:p>
            <a:pPr marL="859536" lvl="2" eaLnBrk="1" fontAlgn="auto" hangingPunct="1">
              <a:spcAft>
                <a:spcPts val="0"/>
              </a:spcAft>
              <a:buFont typeface="Wingdings 2"/>
              <a:buChar char=""/>
              <a:defRPr/>
            </a:pPr>
            <a:r>
              <a:rPr lang="en-US" i="1" dirty="0" smtClean="0"/>
              <a:t>Categorical aid received from the federal and state government requiring disbursement of funds without regard to the requirement of Section 84362</a:t>
            </a:r>
            <a:endParaRPr lang="en-US" i="1" dirty="0"/>
          </a:p>
        </p:txBody>
      </p:sp>
      <p:sp>
        <p:nvSpPr>
          <p:cNvPr id="3" name="Title 2"/>
          <p:cNvSpPr>
            <a:spLocks noGrp="1"/>
          </p:cNvSpPr>
          <p:nvPr>
            <p:ph type="title"/>
          </p:nvPr>
        </p:nvSpPr>
        <p:spPr/>
        <p:txBody>
          <a:bodyPr>
            <a:normAutofit fontScale="90000"/>
          </a:bodyPr>
          <a:lstStyle/>
          <a:p>
            <a:pPr eaLnBrk="1" fontAlgn="auto" hangingPunct="1">
              <a:spcAft>
                <a:spcPts val="0"/>
              </a:spcAft>
              <a:defRPr/>
            </a:pPr>
            <a:r>
              <a:rPr lang="en-US" dirty="0" smtClean="0"/>
              <a:t>50% Law – Current Expense of Education (further defined)</a:t>
            </a:r>
            <a:endParaRPr lang="en-US" dirty="0"/>
          </a:p>
        </p:txBody>
      </p:sp>
      <p:sp>
        <p:nvSpPr>
          <p:cNvPr id="4" name="Slide Number Placeholder 3"/>
          <p:cNvSpPr>
            <a:spLocks noGrp="1"/>
          </p:cNvSpPr>
          <p:nvPr>
            <p:ph type="sldNum" sz="quarter" idx="12"/>
          </p:nvPr>
        </p:nvSpPr>
        <p:spPr/>
        <p:txBody>
          <a:bodyPr/>
          <a:lstStyle/>
          <a:p>
            <a:pPr>
              <a:defRPr/>
            </a:pPr>
            <a:fld id="{AEA50337-FB79-49BA-A00E-C10CA72D6A37}" type="slidenum">
              <a:rPr lang="en-US" smtClean="0"/>
              <a:pPr>
                <a:defRPr/>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1"/>
          <p:cNvSpPr>
            <a:spLocks noGrp="1"/>
          </p:cNvSpPr>
          <p:nvPr>
            <p:ph idx="1"/>
          </p:nvPr>
        </p:nvSpPr>
        <p:spPr/>
        <p:txBody>
          <a:bodyPr/>
          <a:lstStyle/>
          <a:p>
            <a:pPr lvl="2" eaLnBrk="1" hangingPunct="1"/>
            <a:r>
              <a:rPr lang="en-US" i="1" dirty="0" smtClean="0"/>
              <a:t>Funds for lease agreements for plant and equipment</a:t>
            </a:r>
          </a:p>
          <a:p>
            <a:pPr lvl="2" eaLnBrk="1" hangingPunct="1"/>
            <a:r>
              <a:rPr lang="en-US" i="1" dirty="0" smtClean="0"/>
              <a:t>Funds received from the federal or state government pursuant to the “Economic Opportunity Act of 1964”</a:t>
            </a:r>
          </a:p>
          <a:p>
            <a:pPr lvl="2" eaLnBrk="1" hangingPunct="1"/>
            <a:r>
              <a:rPr lang="en-US" i="1" dirty="0" smtClean="0"/>
              <a:t>State or federal funds received for grants to community college students or for the employment of community college students; and</a:t>
            </a:r>
          </a:p>
          <a:p>
            <a:pPr lvl="2" eaLnBrk="1" hangingPunct="1"/>
            <a:r>
              <a:rPr lang="en-US" i="1" dirty="0" smtClean="0"/>
              <a:t>Other monies received which are restricted by an external party, law or other legal requirement</a:t>
            </a:r>
          </a:p>
        </p:txBody>
      </p:sp>
      <p:sp>
        <p:nvSpPr>
          <p:cNvPr id="3" name="Title 2"/>
          <p:cNvSpPr>
            <a:spLocks noGrp="1"/>
          </p:cNvSpPr>
          <p:nvPr>
            <p:ph type="title"/>
          </p:nvPr>
        </p:nvSpPr>
        <p:spPr/>
        <p:txBody>
          <a:bodyPr>
            <a:normAutofit fontScale="90000"/>
          </a:bodyPr>
          <a:lstStyle/>
          <a:p>
            <a:pPr eaLnBrk="1" fontAlgn="auto" hangingPunct="1">
              <a:spcAft>
                <a:spcPts val="0"/>
              </a:spcAft>
              <a:defRPr/>
            </a:pPr>
            <a:r>
              <a:rPr lang="en-US" dirty="0"/>
              <a:t>50% Law – Current Expense of Education (further defined</a:t>
            </a:r>
            <a:r>
              <a:rPr lang="en-US" dirty="0" smtClean="0"/>
              <a:t>) -</a:t>
            </a:r>
            <a:r>
              <a:rPr lang="en-US" sz="2200" dirty="0" smtClean="0"/>
              <a:t> continued</a:t>
            </a:r>
            <a:endParaRPr lang="en-US" sz="2200" dirty="0"/>
          </a:p>
        </p:txBody>
      </p:sp>
      <p:sp>
        <p:nvSpPr>
          <p:cNvPr id="2" name="Slide Number Placeholder 1"/>
          <p:cNvSpPr>
            <a:spLocks noGrp="1"/>
          </p:cNvSpPr>
          <p:nvPr>
            <p:ph type="sldNum" sz="quarter" idx="12"/>
          </p:nvPr>
        </p:nvSpPr>
        <p:spPr/>
        <p:txBody>
          <a:bodyPr/>
          <a:lstStyle/>
          <a:p>
            <a:pPr>
              <a:defRPr/>
            </a:pPr>
            <a:fld id="{AEA50337-FB79-49BA-A00E-C10CA72D6A37}" type="slidenum">
              <a:rPr lang="en-US" smtClean="0"/>
              <a:pPr>
                <a:defRPr/>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p:txBody>
          <a:bodyPr/>
          <a:lstStyle/>
          <a:p>
            <a:pPr eaLnBrk="1" hangingPunct="1"/>
            <a:r>
              <a:rPr lang="en-US" dirty="0" smtClean="0"/>
              <a:t>CDAM Background 421.01(3.a.) states:</a:t>
            </a:r>
          </a:p>
          <a:p>
            <a:pPr eaLnBrk="1" hangingPunct="1"/>
            <a:endParaRPr lang="en-US" sz="2800" dirty="0" smtClean="0"/>
          </a:p>
          <a:p>
            <a:pPr lvl="1" eaLnBrk="1" hangingPunct="1"/>
            <a:r>
              <a:rPr lang="en-US" sz="2400" i="1" dirty="0" smtClean="0"/>
              <a:t>Inclusion in Current Expense of Education: </a:t>
            </a:r>
          </a:p>
          <a:p>
            <a:pPr lvl="2" eaLnBrk="1" hangingPunct="1"/>
            <a:r>
              <a:rPr lang="en-US" sz="2200" i="1" dirty="0" smtClean="0"/>
              <a:t>a. Local match for categorical programs except those expenditures appropriately reflected in other funds. </a:t>
            </a:r>
          </a:p>
          <a:p>
            <a:pPr eaLnBrk="1" hangingPunct="1"/>
            <a:endParaRPr lang="en-US" sz="2800" dirty="0" smtClean="0"/>
          </a:p>
          <a:p>
            <a:pPr lvl="1" eaLnBrk="1" hangingPunct="1"/>
            <a:endParaRPr lang="en-US" i="1" dirty="0" smtClean="0"/>
          </a:p>
        </p:txBody>
      </p:sp>
      <p:sp>
        <p:nvSpPr>
          <p:cNvPr id="3" name="Title 2"/>
          <p:cNvSpPr>
            <a:spLocks noGrp="1"/>
          </p:cNvSpPr>
          <p:nvPr>
            <p:ph type="title"/>
          </p:nvPr>
        </p:nvSpPr>
        <p:spPr/>
        <p:txBody>
          <a:bodyPr>
            <a:normAutofit fontScale="90000"/>
          </a:bodyPr>
          <a:lstStyle/>
          <a:p>
            <a:pPr eaLnBrk="1" hangingPunct="1">
              <a:defRPr/>
            </a:pPr>
            <a:r>
              <a:rPr lang="en-US" dirty="0" smtClean="0"/>
              <a:t>50% Law – Contracted District Audit Manual (CDAM)</a:t>
            </a:r>
            <a:endParaRPr lang="en-US" dirty="0"/>
          </a:p>
        </p:txBody>
      </p:sp>
      <p:sp>
        <p:nvSpPr>
          <p:cNvPr id="2" name="Slide Number Placeholder 1"/>
          <p:cNvSpPr>
            <a:spLocks noGrp="1"/>
          </p:cNvSpPr>
          <p:nvPr>
            <p:ph type="sldNum" sz="quarter" idx="12"/>
          </p:nvPr>
        </p:nvSpPr>
        <p:spPr/>
        <p:txBody>
          <a:bodyPr/>
          <a:lstStyle/>
          <a:p>
            <a:pPr>
              <a:defRPr/>
            </a:pPr>
            <a:fld id="{AEA50337-FB79-49BA-A00E-C10CA72D6A37}" type="slidenum">
              <a:rPr lang="en-US" smtClean="0"/>
              <a:pPr>
                <a:defRPr/>
              </a:pPr>
              <a:t>9</a:t>
            </a:fld>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1020</TotalTime>
  <Words>1347</Words>
  <Application>Microsoft Office PowerPoint</Application>
  <PresentationFormat>On-screen Show (4:3)</PresentationFormat>
  <Paragraphs>176</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Concourse</vt:lpstr>
      <vt:lpstr>50% Law</vt:lpstr>
      <vt:lpstr>50% Law – What Applies</vt:lpstr>
      <vt:lpstr>50% Law – What it Means</vt:lpstr>
      <vt:lpstr>50% Law – Current Expense of Education (Inclusions)</vt:lpstr>
      <vt:lpstr>50% Law – Current Expense of Education (Exclusions)</vt:lpstr>
      <vt:lpstr>50% Law – Current Expense of Education (Exclusions) - continued</vt:lpstr>
      <vt:lpstr>50% Law – Current Expense of Education (further defined)</vt:lpstr>
      <vt:lpstr>50% Law – Current Expense of Education (further defined) - continued</vt:lpstr>
      <vt:lpstr>50% Law – Contracted District Audit Manual (CDAM)</vt:lpstr>
      <vt:lpstr>50% Law – Contracted District Audit Manual (CDAM) - continued</vt:lpstr>
      <vt:lpstr>50% Law – Things to consider </vt:lpstr>
      <vt:lpstr>50% Law – Things to consider - continued</vt:lpstr>
      <vt:lpstr>50% Law – Things to consider - continued</vt:lpstr>
      <vt:lpstr>50% Law – Things to consider - continued</vt:lpstr>
      <vt:lpstr>50% Law – Things to consider - continued</vt:lpstr>
      <vt:lpstr>50% Law – Things to consider - continued</vt:lpstr>
      <vt:lpstr>50% Law – Things to consider - continued</vt:lpstr>
      <vt:lpstr>50% Law – Things to consider - continued</vt:lpstr>
      <vt:lpstr>50% Law – Things to consider - continued</vt:lpstr>
      <vt:lpstr>50% Law – Did we miss anything?</vt:lpstr>
    </vt:vector>
  </TitlesOfParts>
  <Company>Long Beach City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50% Law</dc:title>
  <dc:creator>Ann-Marie Gabel</dc:creator>
  <cp:lastModifiedBy>Sandy Palmer</cp:lastModifiedBy>
  <cp:revision>27</cp:revision>
  <cp:lastPrinted>2012-10-17T00:55:54Z</cp:lastPrinted>
  <dcterms:created xsi:type="dcterms:W3CDTF">2012-10-01T23:15:21Z</dcterms:created>
  <dcterms:modified xsi:type="dcterms:W3CDTF">2012-10-17T22:18:30Z</dcterms:modified>
</cp:coreProperties>
</file>