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673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8" r:id="rId9"/>
    <p:sldId id="273" r:id="rId10"/>
    <p:sldId id="274" r:id="rId11"/>
    <p:sldId id="276" r:id="rId12"/>
    <p:sldId id="277" r:id="rId13"/>
    <p:sldId id="278" r:id="rId14"/>
    <p:sldId id="281" r:id="rId15"/>
    <p:sldId id="280" r:id="rId16"/>
    <p:sldId id="260" r:id="rId17"/>
    <p:sldId id="262" r:id="rId18"/>
    <p:sldId id="261" r:id="rId19"/>
    <p:sldId id="264" r:id="rId20"/>
    <p:sldId id="263" r:id="rId21"/>
    <p:sldId id="269" r:id="rId22"/>
    <p:sldId id="279" r:id="rId23"/>
    <p:sldId id="270" r:id="rId24"/>
    <p:sldId id="284" r:id="rId25"/>
    <p:sldId id="285" r:id="rId26"/>
    <p:sldId id="272" r:id="rId27"/>
    <p:sldId id="282" r:id="rId28"/>
    <p:sldId id="286" r:id="rId29"/>
    <p:sldId id="271" r:id="rId30"/>
    <p:sldId id="287" r:id="rId31"/>
    <p:sldId id="283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7755" autoAdjust="0"/>
  </p:normalViewPr>
  <p:slideViewPr>
    <p:cSldViewPr snapToGrid="0" snapToObjects="1">
      <p:cViewPr>
        <p:scale>
          <a:sx n="114" d="100"/>
          <a:sy n="114" d="100"/>
        </p:scale>
        <p:origin x="-592" y="1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938AA-2F25-EA44-B9C6-41FA26A77184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05B9B-7548-EB48-9D05-8044AC815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6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93FDE-7481-9747-B5D0-7333286D8060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523BD-70D2-7549-93EA-C641431B2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30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523BD-70D2-7549-93EA-C641431B28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83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10/30/12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A5F0-5336-3749-883E-79B466E11D33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6943-9E6C-724E-8113-3B033D00CE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A5F0-5336-3749-883E-79B466E11D33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6943-9E6C-724E-8113-3B033D00CE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1FADB-D5FC-E14C-968F-B2D5A3B39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A5F0-5336-3749-883E-79B466E11D33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6943-9E6C-724E-8113-3B033D00CE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E5B-B07C-441A-8026-C23A427A74DC}" type="datetime1">
              <a:rPr lang="en-US" smtClean="0"/>
              <a:pPr/>
              <a:t>10/30/12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A5F0-5336-3749-883E-79B466E11D33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6943-9E6C-724E-8113-3B033D00CE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A5F0-5336-3749-883E-79B466E11D33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6943-9E6C-724E-8113-3B033D00CE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A5F0-5336-3749-883E-79B466E11D33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6943-9E6C-724E-8113-3B033D00CE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A5F0-5336-3749-883E-79B466E11D33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6943-9E6C-724E-8113-3B033D00CE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A5F0-5336-3749-883E-79B466E11D33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A5F0-5336-3749-883E-79B466E11D33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6943-9E6C-724E-8113-3B033D00CE8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C8A5F0-5336-3749-883E-79B466E11D33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3F06943-9E6C-724E-8113-3B033D00CE8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4" r:id="rId1"/>
    <p:sldLayoutId id="2147484675" r:id="rId2"/>
    <p:sldLayoutId id="2147484676" r:id="rId3"/>
    <p:sldLayoutId id="2147484677" r:id="rId4"/>
    <p:sldLayoutId id="2147484678" r:id="rId5"/>
    <p:sldLayoutId id="2147484679" r:id="rId6"/>
    <p:sldLayoutId id="2147484680" r:id="rId7"/>
    <p:sldLayoutId id="2147484681" r:id="rId8"/>
    <p:sldLayoutId id="2147484682" r:id="rId9"/>
    <p:sldLayoutId id="2147484683" r:id="rId10"/>
    <p:sldLayoutId id="2147484684" r:id="rId11"/>
    <p:sldLayoutId id="214748468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Sue Brandy, LCSW</a:t>
            </a:r>
          </a:p>
          <a:p>
            <a:r>
              <a:rPr lang="en-US" dirty="0" smtClean="0"/>
              <a:t>November 9, 2012.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1521" y="499710"/>
            <a:ext cx="7620304" cy="26369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Self Matters:</a:t>
            </a:r>
            <a:br>
              <a:rPr lang="en-US" dirty="0" smtClean="0"/>
            </a:br>
            <a:r>
              <a:rPr lang="en-US" dirty="0" smtClean="0"/>
              <a:t>Confronting Stress and Taking Care of Yourself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34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05507" y="840820"/>
            <a:ext cx="6512511" cy="1143000"/>
          </a:xfrm>
        </p:spPr>
        <p:txBody>
          <a:bodyPr/>
          <a:lstStyle/>
          <a:p>
            <a:r>
              <a:rPr lang="en-US" dirty="0"/>
              <a:t>Types of Stress</a:t>
            </a:r>
          </a:p>
        </p:txBody>
      </p:sp>
      <p:sp>
        <p:nvSpPr>
          <p:cNvPr id="78851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273345" y="1983820"/>
            <a:ext cx="7340600" cy="401478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FF"/>
                </a:solidFill>
              </a:rPr>
              <a:t>Cumulative Stress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Repeated exposure to same stressor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Multiple exposures to different stressors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FF"/>
                </a:solidFill>
              </a:rPr>
              <a:t>Vicarious Stress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Continuous exposure that changes perception of the world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FF"/>
                </a:solidFill>
              </a:rPr>
              <a:t>Critical Incident Stress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 strong emotional response to an unusual event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Critical Incident?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961164"/>
            <a:ext cx="7772400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 situation that is traumatic for the students/employees involved</a:t>
            </a:r>
          </a:p>
          <a:p>
            <a:pPr>
              <a:lnSpc>
                <a:spcPct val="90000"/>
              </a:lnSpc>
            </a:pPr>
            <a:r>
              <a:rPr lang="en-US" dirty="0"/>
              <a:t>Causes the student/employee to experience a stress reaction</a:t>
            </a:r>
          </a:p>
          <a:p>
            <a:pPr>
              <a:lnSpc>
                <a:spcPct val="90000"/>
              </a:lnSpc>
            </a:pPr>
            <a:r>
              <a:rPr lang="en-US" dirty="0"/>
              <a:t>May be different for each organization and each individual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  <a:buFont typeface="Wingdings" charset="0"/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026" descr="santa barbara accident                                         000638A8Macintosh HD                   BEF735E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-244475"/>
            <a:ext cx="9369426" cy="771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289" y="4795484"/>
            <a:ext cx="6512511" cy="1143000"/>
          </a:xfrm>
        </p:spPr>
        <p:txBody>
          <a:bodyPr/>
          <a:lstStyle/>
          <a:p>
            <a:r>
              <a:rPr lang="en-US" sz="4000" dirty="0"/>
              <a:t>Critical Incident Stress Management, CISM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948282"/>
            <a:ext cx="7772400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FF"/>
                </a:solidFill>
              </a:rPr>
              <a:t>A number of interventions </a:t>
            </a:r>
            <a:r>
              <a:rPr lang="en-US" sz="2400" dirty="0" smtClean="0">
                <a:solidFill>
                  <a:srgbClr val="0000FF"/>
                </a:solidFill>
              </a:rPr>
              <a:t>for </a:t>
            </a:r>
            <a:r>
              <a:rPr lang="en-US" sz="2400" dirty="0">
                <a:solidFill>
                  <a:srgbClr val="0000FF"/>
                </a:solidFill>
              </a:rPr>
              <a:t>dealing with traumatic </a:t>
            </a:r>
            <a:r>
              <a:rPr lang="en-US" sz="2400" dirty="0" smtClean="0">
                <a:solidFill>
                  <a:srgbClr val="0000FF"/>
                </a:solidFill>
              </a:rPr>
              <a:t>events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00FF"/>
                </a:solidFill>
              </a:rPr>
              <a:t>Formal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00FF"/>
                </a:solidFill>
              </a:rPr>
              <a:t>Structured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00FF"/>
                </a:solidFill>
              </a:rPr>
              <a:t>Professionally recognized</a:t>
            </a:r>
            <a:endParaRPr lang="en-US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/>
              <a:t>Helps </a:t>
            </a:r>
            <a:r>
              <a:rPr lang="en-US" sz="2400" dirty="0"/>
              <a:t>those involved in a critical incident to share  </a:t>
            </a:r>
            <a:r>
              <a:rPr lang="en-US" sz="2400" dirty="0" smtClean="0"/>
              <a:t>their </a:t>
            </a:r>
            <a:r>
              <a:rPr lang="en-US" sz="2400" dirty="0"/>
              <a:t>experiences, vent emotions, learn about stress reactions and symptoms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8000"/>
                </a:solidFill>
              </a:rPr>
              <a:t>Confidential, voluntary, educative process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800000"/>
                </a:solidFill>
              </a:rPr>
              <a:t>NOT therapy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38392" y="561404"/>
            <a:ext cx="6512511" cy="1143000"/>
          </a:xfrm>
        </p:spPr>
        <p:txBody>
          <a:bodyPr/>
          <a:lstStyle/>
          <a:p>
            <a:r>
              <a:rPr lang="en-US" dirty="0"/>
              <a:t>Debriefing/CISD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4288" y="1704404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FF"/>
                </a:solidFill>
              </a:rPr>
              <a:t>Proactive group intervention &amp; discussion about a particularly distressing critical incident.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800000"/>
                </a:solidFill>
              </a:rPr>
              <a:t>Helps employees understand their reactions to an </a:t>
            </a:r>
            <a:r>
              <a:rPr lang="en-US" sz="2800" dirty="0" smtClean="0">
                <a:solidFill>
                  <a:srgbClr val="800000"/>
                </a:solidFill>
              </a:rPr>
              <a:t>incident</a:t>
            </a:r>
            <a:r>
              <a:rPr lang="en-US" sz="2800" dirty="0">
                <a:solidFill>
                  <a:srgbClr val="800000"/>
                </a:solidFill>
              </a:rPr>
              <a:t>.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A </a:t>
            </a:r>
            <a:r>
              <a:rPr lang="en-US" sz="2800" dirty="0">
                <a:solidFill>
                  <a:srgbClr val="008000"/>
                </a:solidFill>
              </a:rPr>
              <a:t>specific protocol ideally conducted within 48-72 hours of the incident. NOT THERAPY!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(Management &amp; </a:t>
            </a:r>
            <a:r>
              <a:rPr lang="ja-JP" altLang="en-US" sz="2800" dirty="0">
                <a:latin typeface="Arial"/>
              </a:rPr>
              <a:t>“</a:t>
            </a:r>
            <a:r>
              <a:rPr lang="en-US" sz="2800" dirty="0"/>
              <a:t>Incident Command</a:t>
            </a:r>
            <a:r>
              <a:rPr lang="ja-JP" altLang="en-US" sz="2800" dirty="0">
                <a:latin typeface="Arial"/>
              </a:rPr>
              <a:t>”</a:t>
            </a:r>
            <a:r>
              <a:rPr lang="en-US" sz="2800" dirty="0"/>
              <a:t> need debriefs as well)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60943" y="4798849"/>
            <a:ext cx="6512511" cy="1143000"/>
          </a:xfrm>
        </p:spPr>
        <p:txBody>
          <a:bodyPr/>
          <a:lstStyle/>
          <a:p>
            <a:r>
              <a:rPr lang="en-US" sz="4000" dirty="0"/>
              <a:t>Benefits of a Compassionate Response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0534" y="684049"/>
            <a:ext cx="7772400" cy="41148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FF"/>
                </a:solidFill>
              </a:rPr>
              <a:t>Promotes good will among employees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May strengthen employee loyalty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8000"/>
                </a:solidFill>
              </a:rPr>
              <a:t>Increase in morale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Acceleration of return to </a:t>
            </a:r>
            <a:r>
              <a:rPr lang="en-US" sz="2400" dirty="0" smtClean="0">
                <a:solidFill>
                  <a:srgbClr val="FF0000"/>
                </a:solidFill>
              </a:rPr>
              <a:t>work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Reduced workers compensation costs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Subsequent increase in productivity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6600"/>
                </a:solidFill>
              </a:rPr>
              <a:t>Prevent emotional/mental health issues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800000"/>
                </a:solidFill>
              </a:rPr>
              <a:t>Prevent negative coping strategies such as drinking and drug use </a:t>
            </a:r>
            <a:endParaRPr lang="en-US" sz="2400" dirty="0" smtClean="0">
              <a:solidFill>
                <a:srgbClr val="8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Improved image within community</a:t>
            </a:r>
            <a:endParaRPr lang="en-US" sz="24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Individual Stress Reactions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55376" y="897448"/>
            <a:ext cx="6400800" cy="3474720"/>
          </a:xfrm>
        </p:spPr>
        <p:txBody>
          <a:bodyPr/>
          <a:lstStyle/>
          <a:p>
            <a:r>
              <a:rPr lang="en-US" dirty="0"/>
              <a:t>Physical Reactions</a:t>
            </a:r>
          </a:p>
          <a:p>
            <a:r>
              <a:rPr lang="en-US" dirty="0"/>
              <a:t>Cognitive Reactions</a:t>
            </a:r>
          </a:p>
          <a:p>
            <a:r>
              <a:rPr lang="en-US" dirty="0"/>
              <a:t>Emotional Reactions</a:t>
            </a:r>
          </a:p>
          <a:p>
            <a:r>
              <a:rPr lang="en-US" dirty="0"/>
              <a:t>Behavioral Reactions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1" y="2819399"/>
            <a:ext cx="2924175" cy="347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82688" y="1069430"/>
            <a:ext cx="3813175" cy="50630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Fatigue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Elevated blood pressure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Rapid heartbeat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Headaches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Chest pain</a:t>
            </a:r>
          </a:p>
          <a:p>
            <a:r>
              <a:rPr lang="en-US" dirty="0">
                <a:solidFill>
                  <a:srgbClr val="FF0000"/>
                </a:solidFill>
              </a:rPr>
              <a:t>Difficulty breathing</a:t>
            </a:r>
          </a:p>
          <a:p>
            <a:r>
              <a:rPr lang="en-US" dirty="0"/>
              <a:t>Grinding of teeth	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sz="quarter" idx="14"/>
          </p:nvPr>
        </p:nvSpPr>
        <p:spPr>
          <a:xfrm>
            <a:off x="5141913" y="1047151"/>
            <a:ext cx="3813175" cy="5207901"/>
          </a:xfrm>
        </p:spPr>
        <p:txBody>
          <a:bodyPr>
            <a:normAutofit/>
          </a:bodyPr>
          <a:lstStyle/>
          <a:p>
            <a:r>
              <a:rPr lang="en-US" dirty="0" smtClean="0"/>
              <a:t>Thirst</a:t>
            </a:r>
            <a:endParaRPr lang="en-US" dirty="0"/>
          </a:p>
          <a:p>
            <a:r>
              <a:rPr lang="en-US" dirty="0" smtClean="0"/>
              <a:t>Visual </a:t>
            </a:r>
            <a:r>
              <a:rPr lang="en-US" dirty="0"/>
              <a:t>difficulties</a:t>
            </a:r>
          </a:p>
          <a:p>
            <a:r>
              <a:rPr lang="en-US" dirty="0"/>
              <a:t>Profuse </a:t>
            </a:r>
            <a:r>
              <a:rPr lang="en-US" dirty="0" smtClean="0"/>
              <a:t>sweating</a:t>
            </a:r>
          </a:p>
          <a:p>
            <a:r>
              <a:rPr lang="en-US" dirty="0" smtClean="0"/>
              <a:t>Nausea</a:t>
            </a:r>
          </a:p>
          <a:p>
            <a:r>
              <a:rPr lang="en-US" dirty="0" smtClean="0"/>
              <a:t>Muscle Cramps</a:t>
            </a:r>
          </a:p>
          <a:p>
            <a:r>
              <a:rPr lang="en-US" dirty="0" smtClean="0"/>
              <a:t>Twitches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Cognitive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82688" y="1269948"/>
            <a:ext cx="3813175" cy="486256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Poor problem solving</a:t>
            </a:r>
            <a:endParaRPr lang="en-US" dirty="0">
              <a:solidFill>
                <a:srgbClr val="FF660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Poor attention</a:t>
            </a:r>
          </a:p>
          <a:p>
            <a:r>
              <a:rPr lang="en-US" dirty="0">
                <a:solidFill>
                  <a:srgbClr val="0000FF"/>
                </a:solidFill>
              </a:rPr>
              <a:t>Poor decisions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Poor concentration</a:t>
            </a:r>
          </a:p>
          <a:p>
            <a:r>
              <a:rPr lang="en-US" b="1" dirty="0" err="1" smtClean="0">
                <a:solidFill>
                  <a:srgbClr val="0000FF"/>
                </a:solidFill>
              </a:rPr>
              <a:t>Hypervigilence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sz="quarter" idx="14"/>
          </p:nvPr>
        </p:nvSpPr>
        <p:spPr>
          <a:xfrm>
            <a:off x="5141913" y="1269948"/>
            <a:ext cx="3813175" cy="4862565"/>
          </a:xfrm>
        </p:spPr>
        <p:txBody>
          <a:bodyPr>
            <a:normAutofit/>
          </a:bodyPr>
          <a:lstStyle/>
          <a:p>
            <a:r>
              <a:rPr lang="en-US" dirty="0"/>
              <a:t>Memory problems</a:t>
            </a:r>
          </a:p>
          <a:p>
            <a:r>
              <a:rPr lang="en-US" dirty="0" smtClean="0">
                <a:solidFill>
                  <a:srgbClr val="262626"/>
                </a:solidFill>
              </a:rPr>
              <a:t>Heightened or lowered awareness</a:t>
            </a:r>
            <a:endParaRPr lang="en-US" dirty="0">
              <a:solidFill>
                <a:srgbClr val="262626"/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Blaming someone else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/>
              <a:t>Nightmares</a:t>
            </a:r>
          </a:p>
          <a:p>
            <a:r>
              <a:rPr lang="en-US" dirty="0"/>
              <a:t>Loss of time, place, or person orientation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Behavioral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82688" y="568135"/>
            <a:ext cx="3813175" cy="55643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Emotional outbursts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8000"/>
                </a:solidFill>
              </a:rPr>
              <a:t>Anti-social acts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Increased alcohol &amp; drug use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Change </a:t>
            </a:r>
            <a:r>
              <a:rPr lang="en-US" sz="2400" dirty="0"/>
              <a:t>in activity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Change in speech patterns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Withdrawal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Startle </a:t>
            </a:r>
            <a:r>
              <a:rPr lang="en-US" sz="2400" dirty="0"/>
              <a:t>reflex </a:t>
            </a:r>
            <a:r>
              <a:rPr lang="en-US" sz="2400" dirty="0" smtClean="0"/>
              <a:t>intensified</a:t>
            </a:r>
            <a:endParaRPr lang="en-US" sz="2400" dirty="0"/>
          </a:p>
        </p:txBody>
      </p:sp>
      <p:sp>
        <p:nvSpPr>
          <p:cNvPr id="35844" name="Rectangle 4"/>
          <p:cNvSpPr>
            <a:spLocks noGrp="1" noChangeArrowheads="1"/>
          </p:cNvSpPr>
          <p:nvPr>
            <p:ph sz="quarter" idx="14"/>
          </p:nvPr>
        </p:nvSpPr>
        <p:spPr>
          <a:xfrm>
            <a:off x="5141913" y="412176"/>
            <a:ext cx="3813175" cy="5720337"/>
          </a:xfrm>
        </p:spPr>
        <p:txBody>
          <a:bodyPr>
            <a:normAutofit/>
          </a:bodyPr>
          <a:lstStyle/>
          <a:p>
            <a:r>
              <a:rPr lang="en-US" sz="2400" dirty="0"/>
              <a:t>Change in sexual functioning</a:t>
            </a:r>
          </a:p>
          <a:p>
            <a:r>
              <a:rPr lang="en-US" sz="2400" dirty="0"/>
              <a:t>Erratic movement</a:t>
            </a:r>
          </a:p>
          <a:p>
            <a:r>
              <a:rPr lang="en-US" sz="2400" dirty="0" smtClean="0"/>
              <a:t>Suspiciousness/paranoia</a:t>
            </a:r>
            <a:endParaRPr lang="en-US" sz="2400" dirty="0"/>
          </a:p>
          <a:p>
            <a:r>
              <a:rPr lang="en-US" sz="2400" dirty="0" smtClean="0"/>
              <a:t>Pacing</a:t>
            </a:r>
          </a:p>
          <a:p>
            <a:r>
              <a:rPr lang="en-US" sz="2400" dirty="0" smtClean="0"/>
              <a:t>Increase or decrease in appetite</a:t>
            </a:r>
          </a:p>
          <a:p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Oval 3"/>
          <p:cNvSpPr>
            <a:spLocks noChangeArrowheads="1"/>
          </p:cNvSpPr>
          <p:nvPr/>
        </p:nvSpPr>
        <p:spPr bwMode="auto">
          <a:xfrm>
            <a:off x="2209800" y="2209800"/>
            <a:ext cx="9906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0356" name="Line 4"/>
          <p:cNvSpPr>
            <a:spLocks noChangeShapeType="1"/>
          </p:cNvSpPr>
          <p:nvPr/>
        </p:nvSpPr>
        <p:spPr bwMode="auto">
          <a:xfrm>
            <a:off x="2209800" y="2514600"/>
            <a:ext cx="762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0357" name="Line 5"/>
          <p:cNvSpPr>
            <a:spLocks noChangeShapeType="1"/>
          </p:cNvSpPr>
          <p:nvPr/>
        </p:nvSpPr>
        <p:spPr bwMode="auto">
          <a:xfrm flipH="1">
            <a:off x="3048000" y="2514600"/>
            <a:ext cx="15240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0358" name="Line 6"/>
          <p:cNvSpPr>
            <a:spLocks noChangeShapeType="1"/>
          </p:cNvSpPr>
          <p:nvPr/>
        </p:nvSpPr>
        <p:spPr bwMode="auto">
          <a:xfrm>
            <a:off x="2286000" y="4724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4098925" y="2789238"/>
            <a:ext cx="394516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+mn-cs"/>
              </a:rPr>
              <a:t>How heavy is this </a:t>
            </a:r>
          </a:p>
          <a:p>
            <a:pPr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+mn-cs"/>
              </a:rPr>
              <a:t>glass of water?</a:t>
            </a:r>
            <a:endParaRPr lang="en-US" sz="3600" dirty="0"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Emotional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82688" y="579275"/>
            <a:ext cx="3813175" cy="5553238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Anxiety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Severe Panic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Depression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Feeling overwhelmed</a:t>
            </a:r>
            <a:endParaRPr lang="en-US" dirty="0">
              <a:solidFill>
                <a:srgbClr val="FF66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Intense Anger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Irritability</a:t>
            </a:r>
            <a:endParaRPr lang="en-US" dirty="0">
              <a:solidFill>
                <a:srgbClr val="008000"/>
              </a:solidFill>
            </a:endParaRPr>
          </a:p>
          <a:p>
            <a:pPr marL="45720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sz="quarter" idx="14"/>
          </p:nvPr>
        </p:nvSpPr>
        <p:spPr>
          <a:xfrm>
            <a:off x="5141913" y="579275"/>
            <a:ext cx="3813175" cy="5553238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Guilt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Grief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Fear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/>
              <a:t>Apprehension</a:t>
            </a:r>
          </a:p>
          <a:p>
            <a:r>
              <a:rPr lang="en-US" dirty="0" smtClean="0"/>
              <a:t>Agitation</a:t>
            </a:r>
          </a:p>
          <a:p>
            <a:r>
              <a:rPr lang="en-US" dirty="0" smtClean="0"/>
              <a:t>Uncertainty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MANAGE STRESS?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99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1628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06046" y="4851184"/>
            <a:ext cx="6512511" cy="1143000"/>
          </a:xfrm>
        </p:spPr>
        <p:txBody>
          <a:bodyPr/>
          <a:lstStyle/>
          <a:p>
            <a:r>
              <a:rPr lang="en-US" dirty="0"/>
              <a:t>Coping with Stress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6572" y="818777"/>
            <a:ext cx="6560328" cy="41148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BREATHING</a:t>
            </a:r>
            <a:endParaRPr lang="en-US" sz="2400" dirty="0" smtClean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8000"/>
                </a:solidFill>
              </a:rPr>
              <a:t>THOUGHT PROCESS (how you think about it)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BALANCE IN LIFE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Talk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Support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Exercise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Good eating habits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Hydrate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Vacation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Crying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Humor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BREATHING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6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Taking in the Good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sz="2400" dirty="0" smtClean="0"/>
              <a:t>*Rick Hanson, PhD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Neuroplasticity</a:t>
            </a:r>
          </a:p>
          <a:p>
            <a:pPr lvl="1"/>
            <a:r>
              <a:rPr lang="en-US" dirty="0" smtClean="0"/>
              <a:t>Pull Weeds and Plant Flowers</a:t>
            </a:r>
          </a:p>
          <a:p>
            <a:pPr lvl="1"/>
            <a:r>
              <a:rPr lang="en-US" dirty="0" smtClean="0"/>
              <a:t>Turn positive facts into positive experiences</a:t>
            </a:r>
          </a:p>
          <a:p>
            <a:pPr lvl="1"/>
            <a:r>
              <a:rPr lang="en-US" dirty="0" smtClean="0"/>
              <a:t>Savor the experience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Change the Thought; Change the Brain</a:t>
            </a:r>
          </a:p>
          <a:p>
            <a:pPr lvl="1"/>
            <a:r>
              <a:rPr lang="en-US" dirty="0" smtClean="0"/>
              <a:t>Lifts Mood</a:t>
            </a:r>
          </a:p>
          <a:p>
            <a:pPr lvl="1"/>
            <a:r>
              <a:rPr lang="en-US" dirty="0" smtClean="0"/>
              <a:t>Increases Optimism</a:t>
            </a:r>
          </a:p>
          <a:p>
            <a:pPr lvl="1"/>
            <a:r>
              <a:rPr lang="en-US" dirty="0" smtClean="0"/>
              <a:t>Increases Resilience</a:t>
            </a:r>
          </a:p>
          <a:p>
            <a:pPr lvl="1"/>
            <a:r>
              <a:rPr lang="en-US" dirty="0" smtClean="0"/>
              <a:t>Increases Resourcefulness</a:t>
            </a:r>
          </a:p>
          <a:p>
            <a:pPr lvl="1"/>
            <a:endParaRPr lang="en-US" dirty="0"/>
          </a:p>
          <a:p>
            <a:pPr marL="36576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0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5743"/>
            <a:ext cx="6512511" cy="1143000"/>
          </a:xfrm>
        </p:spPr>
        <p:txBody>
          <a:bodyPr/>
          <a:lstStyle/>
          <a:p>
            <a:r>
              <a:rPr lang="en-US" dirty="0" smtClean="0"/>
              <a:t>BEWARE THE “ANT”</a:t>
            </a:r>
            <a:br>
              <a:rPr lang="en-US" dirty="0" smtClean="0"/>
            </a:br>
            <a:r>
              <a:rPr lang="en-US" sz="2400" dirty="0" smtClean="0"/>
              <a:t>Daniel G Amen, MD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76692" y="2318018"/>
            <a:ext cx="6400800" cy="3474720"/>
          </a:xfrm>
        </p:spPr>
        <p:txBody>
          <a:bodyPr>
            <a:normAutofit fontScale="92500" lnSpcReduction="20000"/>
          </a:bodyPr>
          <a:lstStyle/>
          <a:p>
            <a:r>
              <a:rPr lang="en-US" sz="3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en-US" sz="2600" dirty="0" smtClean="0">
                <a:solidFill>
                  <a:srgbClr val="0000FF"/>
                </a:solidFill>
              </a:rPr>
              <a:t>LL OR </a:t>
            </a:r>
            <a:r>
              <a:rPr lang="en-US" sz="3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r>
              <a:rPr lang="en-US" sz="2600" dirty="0" smtClean="0">
                <a:solidFill>
                  <a:srgbClr val="0000FF"/>
                </a:solidFill>
              </a:rPr>
              <a:t>OTHING </a:t>
            </a:r>
            <a:r>
              <a:rPr lang="en-US" sz="3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en-US" sz="2600" dirty="0" smtClean="0">
                <a:solidFill>
                  <a:srgbClr val="0000FF"/>
                </a:solidFill>
              </a:rPr>
              <a:t>HINKING</a:t>
            </a:r>
          </a:p>
          <a:p>
            <a:pPr lvl="1"/>
            <a:r>
              <a:rPr lang="en-US" dirty="0" smtClean="0"/>
              <a:t>Focusing on the negative</a:t>
            </a:r>
          </a:p>
          <a:p>
            <a:pPr lvl="1"/>
            <a:r>
              <a:rPr lang="en-US" dirty="0" smtClean="0"/>
              <a:t>Fortune telling with worst possible outcome</a:t>
            </a:r>
          </a:p>
          <a:p>
            <a:pPr lvl="1"/>
            <a:r>
              <a:rPr lang="en-US" dirty="0" smtClean="0"/>
              <a:t>Mind reading </a:t>
            </a:r>
          </a:p>
          <a:p>
            <a:pPr lvl="1"/>
            <a:r>
              <a:rPr lang="en-US" dirty="0" smtClean="0"/>
              <a:t>Thinking with your (negative) feelings</a:t>
            </a:r>
          </a:p>
          <a:p>
            <a:pPr lvl="1"/>
            <a:r>
              <a:rPr lang="en-US" dirty="0" smtClean="0"/>
              <a:t>Guilt beating (should, must, etc.)</a:t>
            </a:r>
          </a:p>
          <a:p>
            <a:pPr lvl="1"/>
            <a:r>
              <a:rPr lang="en-US" dirty="0" smtClean="0"/>
              <a:t>Labeling self or someone else negatively</a:t>
            </a:r>
          </a:p>
          <a:p>
            <a:pPr lvl="1"/>
            <a:r>
              <a:rPr lang="en-US" dirty="0" smtClean="0"/>
              <a:t>Personalizing </a:t>
            </a:r>
          </a:p>
          <a:p>
            <a:pPr lvl="1"/>
            <a:r>
              <a:rPr lang="en-US" dirty="0" smtClean="0"/>
              <a:t>Blaming others for your problems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6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3558" y="4817763"/>
            <a:ext cx="6512511" cy="1143000"/>
          </a:xfrm>
        </p:spPr>
        <p:txBody>
          <a:bodyPr/>
          <a:lstStyle/>
          <a:p>
            <a:r>
              <a:rPr lang="en-US" dirty="0" smtClean="0"/>
              <a:t>Wheel of Life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wheel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" r="2027"/>
          <a:stretch>
            <a:fillRect/>
          </a:stretch>
        </p:blipFill>
        <p:spPr>
          <a:xfrm>
            <a:off x="1298974" y="731520"/>
            <a:ext cx="6400800" cy="3474720"/>
          </a:xfrm>
        </p:spPr>
      </p:pic>
    </p:spTree>
    <p:extLst>
      <p:ext uri="{BB962C8B-B14F-4D97-AF65-F5344CB8AC3E}">
        <p14:creationId xmlns:p14="http://schemas.microsoft.com/office/powerpoint/2010/main" val="103616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27"/>
          <p:cNvSpPr>
            <a:spLocks noGrp="1" noChangeArrowheads="1"/>
          </p:cNvSpPr>
          <p:nvPr>
            <p:ph type="title"/>
          </p:nvPr>
        </p:nvSpPr>
        <p:spPr>
          <a:xfrm>
            <a:off x="1150938" y="818056"/>
            <a:ext cx="7793037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What is stress?</a:t>
            </a:r>
          </a:p>
        </p:txBody>
      </p:sp>
      <p:sp>
        <p:nvSpPr>
          <p:cNvPr id="13316" name="Rectangle 1028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61056"/>
            <a:ext cx="8229600" cy="3622675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cs typeface="+mn-cs"/>
              </a:rPr>
              <a:t>Stress is the body’s reaction to a change that requires a physical, mental or emotional adjustment or response.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0000FF"/>
                </a:solidFill>
                <a:cs typeface="+mn-cs"/>
              </a:rPr>
              <a:t>Stress can come from any situation or thought that makes you feel frustrated, angry, nervous or anxious.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solidFill>
                <a:srgbClr val="0000FF"/>
              </a:solidFill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008000"/>
                </a:solidFill>
              </a:rPr>
              <a:t>Stress is any uncomfortable “emotional experience accompanied by predictable biochemical, physiological and </a:t>
            </a:r>
            <a:r>
              <a:rPr lang="en-US" sz="2800" smtClean="0">
                <a:solidFill>
                  <a:srgbClr val="008000"/>
                </a:solidFill>
              </a:rPr>
              <a:t>behavioral changes”.</a:t>
            </a:r>
            <a:endParaRPr lang="en-US" sz="2800" dirty="0" smtClean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cs typeface="+mn-cs"/>
            </a:endParaRPr>
          </a:p>
        </p:txBody>
      </p:sp>
      <p:sp>
        <p:nvSpPr>
          <p:cNvPr id="13317" name="Rectangle 1029"/>
          <p:cNvSpPr>
            <a:spLocks noGrp="1" noChangeArrowheads="1"/>
          </p:cNvSpPr>
          <p:nvPr>
            <p:ph sz="half" idx="2"/>
          </p:nvPr>
        </p:nvSpPr>
        <p:spPr>
          <a:xfrm>
            <a:off x="609600" y="5383212"/>
            <a:ext cx="7772400" cy="942975"/>
          </a:xfrm>
        </p:spPr>
        <p:txBody>
          <a:bodyPr/>
          <a:lstStyle/>
          <a:p>
            <a:pPr eaLnBrk="1" hangingPunct="1">
              <a:defRPr/>
            </a:pPr>
            <a:endParaRPr lang="en-US" sz="2800" dirty="0" smtClean="0"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MINDSIGHT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270" y="4521397"/>
            <a:ext cx="6957735" cy="1143000"/>
          </a:xfrm>
        </p:spPr>
        <p:txBody>
          <a:bodyPr/>
          <a:lstStyle/>
          <a:p>
            <a:r>
              <a:rPr lang="en-US" sz="2800" dirty="0" smtClean="0"/>
              <a:t>Mark Twain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05051" y="1455613"/>
            <a:ext cx="6400800" cy="347472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en-US" sz="2800" dirty="0" smtClean="0"/>
              <a:t>Without understanding, our worries and thoughts create huge unnecessary problems</a:t>
            </a:r>
            <a:r>
              <a:rPr lang="en-US" dirty="0" smtClean="0"/>
              <a:t>.</a:t>
            </a:r>
          </a:p>
          <a:p>
            <a:pPr marL="4572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r>
              <a:rPr lang="en-US" dirty="0"/>
              <a:t>	</a:t>
            </a:r>
            <a:r>
              <a:rPr lang="en-US" b="1" i="1" dirty="0" smtClean="0">
                <a:solidFill>
                  <a:srgbClr val="0000FF"/>
                </a:solidFill>
              </a:rPr>
              <a:t>- My life has been filled with terrible 	misfortunes … most of which never 	happened.</a:t>
            </a:r>
            <a:endParaRPr lang="en-US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 Sources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82688" y="2017713"/>
            <a:ext cx="7772400" cy="4114800"/>
          </a:xfrm>
          <a:prstGeom prst="rect">
            <a:avLst/>
          </a:prstGeom>
        </p:spPr>
        <p:txBody>
          <a:bodyPr/>
          <a:lstStyle/>
          <a:p>
            <a:r>
              <a:rPr lang="en-US" u="sng" dirty="0" smtClean="0"/>
              <a:t>Buddha’s Brain</a:t>
            </a:r>
            <a:r>
              <a:rPr lang="en-US" dirty="0" smtClean="0"/>
              <a:t> by Rick Hanson, PhD</a:t>
            </a:r>
          </a:p>
          <a:p>
            <a:r>
              <a:rPr lang="en-US" dirty="0" smtClean="0"/>
              <a:t>International </a:t>
            </a:r>
            <a:r>
              <a:rPr lang="en-US" dirty="0"/>
              <a:t>Critical Incident Stress Management </a:t>
            </a:r>
            <a:r>
              <a:rPr lang="en-US" dirty="0" smtClean="0"/>
              <a:t>Foundation</a:t>
            </a:r>
          </a:p>
          <a:p>
            <a:r>
              <a:rPr lang="en-US" u="sng" dirty="0" err="1" smtClean="0"/>
              <a:t>Mindsight</a:t>
            </a:r>
            <a:r>
              <a:rPr lang="en-US" dirty="0" smtClean="0"/>
              <a:t> by Daniel </a:t>
            </a:r>
            <a:r>
              <a:rPr lang="en-US" dirty="0" err="1" smtClean="0"/>
              <a:t>Siegel,MD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rain picture.2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12726" r="16735" b="-767"/>
          <a:stretch/>
        </p:blipFill>
        <p:spPr>
          <a:xfrm>
            <a:off x="1559744" y="1648705"/>
            <a:ext cx="5303130" cy="3832126"/>
          </a:xfrm>
        </p:spPr>
      </p:pic>
    </p:spTree>
    <p:extLst>
      <p:ext uri="{BB962C8B-B14F-4D97-AF65-F5344CB8AC3E}">
        <p14:creationId xmlns:p14="http://schemas.microsoft.com/office/powerpoint/2010/main" val="34716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7" y="94913"/>
            <a:ext cx="7096836" cy="504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33163" y="2094301"/>
            <a:ext cx="19510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BRAINSTEM</a:t>
            </a:r>
          </a:p>
          <a:p>
            <a:r>
              <a:rPr lang="en-US" sz="2400" b="1" dirty="0" smtClean="0">
                <a:solidFill>
                  <a:srgbClr val="008000"/>
                </a:solidFill>
              </a:rPr>
              <a:t>(Reptilian brain) </a:t>
            </a:r>
          </a:p>
          <a:p>
            <a:r>
              <a:rPr lang="en-US" sz="2400" dirty="0" smtClean="0"/>
              <a:t>MOST PRIMAL</a:t>
            </a:r>
          </a:p>
          <a:p>
            <a:endParaRPr lang="en-US" sz="2400" dirty="0" smtClean="0"/>
          </a:p>
          <a:p>
            <a:r>
              <a:rPr lang="en-US" sz="2400" dirty="0" smtClean="0"/>
              <a:t>Fight</a:t>
            </a:r>
          </a:p>
          <a:p>
            <a:r>
              <a:rPr lang="en-US" sz="2400" dirty="0" smtClean="0"/>
              <a:t>Flight</a:t>
            </a:r>
          </a:p>
          <a:p>
            <a:r>
              <a:rPr lang="en-US" sz="2400" dirty="0" smtClean="0"/>
              <a:t>Freeze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00808" y="5692488"/>
            <a:ext cx="790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Evolutionarily programmed to react, expect the worse, think about all the </a:t>
            </a:r>
          </a:p>
          <a:p>
            <a:r>
              <a:rPr lang="en-US" dirty="0"/>
              <a:t>	</a:t>
            </a:r>
            <a:r>
              <a:rPr lang="en-US" dirty="0" smtClean="0"/>
              <a:t>possible “what if’s”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brb_27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54" y="1021977"/>
            <a:ext cx="2883504" cy="33254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2488" y="2149388"/>
            <a:ext cx="370113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LIMBIC SYSTEM</a:t>
            </a:r>
          </a:p>
          <a:p>
            <a:r>
              <a:rPr lang="en-US" sz="2400" b="1" dirty="0">
                <a:solidFill>
                  <a:srgbClr val="008000"/>
                </a:solidFill>
              </a:rPr>
              <a:t>	</a:t>
            </a:r>
            <a:r>
              <a:rPr lang="en-US" sz="2400" b="1" dirty="0" smtClean="0">
                <a:solidFill>
                  <a:srgbClr val="008000"/>
                </a:solidFill>
              </a:rPr>
              <a:t>(old mammalian brain)</a:t>
            </a:r>
          </a:p>
          <a:p>
            <a:r>
              <a:rPr lang="en-US" sz="2000" dirty="0"/>
              <a:t>	</a:t>
            </a:r>
            <a:r>
              <a:rPr lang="en-US" sz="2000" dirty="0" err="1" smtClean="0"/>
              <a:t>amygdalla</a:t>
            </a:r>
            <a:endParaRPr lang="en-US" sz="2000" dirty="0" smtClean="0"/>
          </a:p>
          <a:p>
            <a:r>
              <a:rPr lang="en-US" sz="2000" dirty="0"/>
              <a:t>	</a:t>
            </a:r>
            <a:r>
              <a:rPr lang="en-US" sz="2000" dirty="0" err="1" smtClean="0"/>
              <a:t>hippocampos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Evaluates current situation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emotions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relationships</a:t>
            </a:r>
          </a:p>
          <a:p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512488" y="5547670"/>
            <a:ext cx="8662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**Stimulates release of cortisol to put entire metabolism on high alert to meet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	stressful challenge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2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bsb2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55" y="1579949"/>
            <a:ext cx="1572820" cy="36577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93436" y="969171"/>
            <a:ext cx="3486539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CORTEX</a:t>
            </a:r>
            <a:r>
              <a:rPr lang="en-US" sz="2400" dirty="0" smtClean="0"/>
              <a:t> </a:t>
            </a:r>
          </a:p>
          <a:p>
            <a:r>
              <a:rPr lang="en-US" dirty="0"/>
              <a:t>	</a:t>
            </a:r>
            <a:r>
              <a:rPr lang="en-US" sz="2000" b="1" dirty="0" smtClean="0">
                <a:solidFill>
                  <a:srgbClr val="008000"/>
                </a:solidFill>
              </a:rPr>
              <a:t>(new mammalian brain)</a:t>
            </a:r>
          </a:p>
          <a:p>
            <a:endParaRPr lang="en-US" dirty="0"/>
          </a:p>
          <a:p>
            <a:r>
              <a:rPr lang="en-US" dirty="0" smtClean="0"/>
              <a:t>Allow us to think about thinking</a:t>
            </a:r>
          </a:p>
          <a:p>
            <a:r>
              <a:rPr lang="en-US" dirty="0" smtClean="0"/>
              <a:t>Location for  ideas</a:t>
            </a:r>
          </a:p>
          <a:p>
            <a:r>
              <a:rPr lang="en-US" dirty="0"/>
              <a:t>	</a:t>
            </a:r>
            <a:r>
              <a:rPr lang="en-US" dirty="0" smtClean="0"/>
              <a:t>		concepts</a:t>
            </a:r>
          </a:p>
          <a:p>
            <a:r>
              <a:rPr lang="en-US" dirty="0"/>
              <a:t>	</a:t>
            </a:r>
            <a:r>
              <a:rPr lang="en-US" dirty="0" smtClean="0"/>
              <a:t>		insight</a:t>
            </a:r>
          </a:p>
          <a:p>
            <a:r>
              <a:rPr lang="en-US" dirty="0"/>
              <a:t>	</a:t>
            </a:r>
            <a:r>
              <a:rPr lang="en-US" dirty="0" smtClean="0"/>
              <a:t>		empathy</a:t>
            </a:r>
          </a:p>
          <a:p>
            <a:r>
              <a:rPr lang="en-US" dirty="0" smtClean="0"/>
              <a:t>			sense of self</a:t>
            </a:r>
          </a:p>
          <a:p>
            <a:r>
              <a:rPr lang="en-US" dirty="0"/>
              <a:t>	</a:t>
            </a:r>
            <a:r>
              <a:rPr lang="en-US" dirty="0" smtClean="0"/>
              <a:t>		sense of senses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833" y="5237670"/>
            <a:ext cx="614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** Necessary for REGULATING brain stem &amp; limbic 		system;    MANAGING STRESS!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0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206" y="2172281"/>
            <a:ext cx="7096364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WHERE DO YOU EXPERIENCE</a:t>
            </a:r>
          </a:p>
          <a:p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STRESS IN YOUR LIFE?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265" y="3428041"/>
            <a:ext cx="2255595" cy="340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5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-1794123" y="748719"/>
            <a:ext cx="6512511" cy="1143000"/>
          </a:xfrm>
        </p:spPr>
        <p:txBody>
          <a:bodyPr/>
          <a:lstStyle/>
          <a:p>
            <a:r>
              <a:rPr lang="en-US" dirty="0"/>
              <a:t>Types of Stress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2086" y="2298567"/>
            <a:ext cx="7340600" cy="372903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FF"/>
                </a:solidFill>
              </a:rPr>
              <a:t>Personal Stress - direct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Work	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Family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Finances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Leisure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Health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FF"/>
                </a:solidFill>
              </a:rPr>
              <a:t>Secondary Stress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What you see, hear, experience through someone else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800" dirty="0"/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380</TotalTime>
  <Words>652</Words>
  <Application>Microsoft Macintosh PowerPoint</Application>
  <PresentationFormat>On-screen Show (4:3)</PresentationFormat>
  <Paragraphs>196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Slipstream</vt:lpstr>
      <vt:lpstr>Self Matters: Confronting Stress and Taking Care of Yourself</vt:lpstr>
      <vt:lpstr>PowerPoint Presentation</vt:lpstr>
      <vt:lpstr>What is stress?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Stress</vt:lpstr>
      <vt:lpstr>Types of Stress</vt:lpstr>
      <vt:lpstr>What is a Critical Incident?</vt:lpstr>
      <vt:lpstr>PowerPoint Presentation</vt:lpstr>
      <vt:lpstr>Critical Incident Stress Management, CISM</vt:lpstr>
      <vt:lpstr>Debriefing/CISD</vt:lpstr>
      <vt:lpstr>Benefits of a Compassionate Response</vt:lpstr>
      <vt:lpstr>Individual Stress Reactions</vt:lpstr>
      <vt:lpstr>Physical</vt:lpstr>
      <vt:lpstr>Cognitive</vt:lpstr>
      <vt:lpstr>Behavioral</vt:lpstr>
      <vt:lpstr>Emotional </vt:lpstr>
      <vt:lpstr>HOW DO YOU MANAGE STRESS? </vt:lpstr>
      <vt:lpstr>PowerPoint Presentation</vt:lpstr>
      <vt:lpstr>Coping with Stress</vt:lpstr>
      <vt:lpstr>BREATHING  </vt:lpstr>
      <vt:lpstr>THINKING </vt:lpstr>
      <vt:lpstr>Taking in the Good  *Rick Hanson, PhD    </vt:lpstr>
      <vt:lpstr>BEWARE THE “ANT” Daniel G Amen, MD</vt:lpstr>
      <vt:lpstr>BALANCING </vt:lpstr>
      <vt:lpstr>Wheel of Life </vt:lpstr>
      <vt:lpstr>MINDSIGHT </vt:lpstr>
      <vt:lpstr>Mark Twain</vt:lpstr>
      <vt:lpstr>Reference Sources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 Matters: Confronting Stress and Taking Care of yourself</dc:title>
  <dc:creator>Sue/Brandy User</dc:creator>
  <cp:lastModifiedBy>Sue/Brandy User</cp:lastModifiedBy>
  <cp:revision>44</cp:revision>
  <cp:lastPrinted>2012-10-30T16:30:18Z</cp:lastPrinted>
  <dcterms:created xsi:type="dcterms:W3CDTF">2012-10-22T23:48:46Z</dcterms:created>
  <dcterms:modified xsi:type="dcterms:W3CDTF">2012-10-31T02:51:25Z</dcterms:modified>
</cp:coreProperties>
</file>